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52" r:id="rId2"/>
    <p:sldId id="279" r:id="rId3"/>
    <p:sldId id="280" r:id="rId4"/>
    <p:sldId id="281" r:id="rId5"/>
    <p:sldId id="268" r:id="rId6"/>
    <p:sldId id="263" r:id="rId7"/>
    <p:sldId id="264" r:id="rId8"/>
    <p:sldId id="284" r:id="rId9"/>
    <p:sldId id="295" r:id="rId10"/>
    <p:sldId id="296" r:id="rId11"/>
    <p:sldId id="265" r:id="rId12"/>
    <p:sldId id="282" r:id="rId13"/>
    <p:sldId id="283" r:id="rId14"/>
    <p:sldId id="294" r:id="rId15"/>
    <p:sldId id="266" r:id="rId16"/>
    <p:sldId id="267" r:id="rId17"/>
    <p:sldId id="271" r:id="rId18"/>
    <p:sldId id="270" r:id="rId19"/>
    <p:sldId id="272" r:id="rId20"/>
    <p:sldId id="274" r:id="rId21"/>
    <p:sldId id="273" r:id="rId22"/>
    <p:sldId id="275" r:id="rId23"/>
    <p:sldId id="276" r:id="rId24"/>
    <p:sldId id="278" r:id="rId25"/>
    <p:sldId id="277" r:id="rId26"/>
    <p:sldId id="293" r:id="rId27"/>
    <p:sldId id="297" r:id="rId28"/>
    <p:sldId id="300" r:id="rId29"/>
    <p:sldId id="301" r:id="rId30"/>
    <p:sldId id="302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6B87F-E430-4849-9416-8B5769236B5F}">
          <p14:sldIdLst>
            <p14:sldId id="352"/>
            <p14:sldId id="279"/>
            <p14:sldId id="280"/>
            <p14:sldId id="281"/>
            <p14:sldId id="268"/>
            <p14:sldId id="263"/>
            <p14:sldId id="264"/>
            <p14:sldId id="284"/>
            <p14:sldId id="295"/>
            <p14:sldId id="296"/>
            <p14:sldId id="265"/>
            <p14:sldId id="282"/>
            <p14:sldId id="283"/>
            <p14:sldId id="294"/>
            <p14:sldId id="266"/>
            <p14:sldId id="267"/>
            <p14:sldId id="271"/>
            <p14:sldId id="270"/>
            <p14:sldId id="272"/>
            <p14:sldId id="274"/>
            <p14:sldId id="273"/>
            <p14:sldId id="275"/>
            <p14:sldId id="276"/>
            <p14:sldId id="278"/>
            <p14:sldId id="277"/>
            <p14:sldId id="293"/>
            <p14:sldId id="297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E2D332-6F36-8A96-99A5-72F8928752AA}" name="Gaythorpe, Katy" initials="KG" userId="S::kgaythor@ic.ac.uk::1f377bf9-38d5-4e55-b4ad-02f896dd2689" providerId="AD"/>
  <p188:author id="{AE7271AA-1BCE-977D-38C4-FE12FD3F2084}" name="Hartner, Anna-Maria" initials="AH" userId="S::ahartner@ic.ac.uk::60c25a0b-704a-42a8-a985-4c226d0f73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etchford" initials="NL" lastIdx="1" clrIdx="0"/>
  <p:cmAuthor id="2" name="Woodruff, Kim H" initials="WKH" lastIdx="3" clrIdx="1">
    <p:extLst>
      <p:ext uri="{19B8F6BF-5375-455C-9EA6-DF929625EA0E}">
        <p15:presenceInfo xmlns:p15="http://schemas.microsoft.com/office/powerpoint/2012/main" userId="S::kwoodruf@ic.ac.uk::ba3c178c-8fe7-44f4-a0b4-6b0060bb3f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578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914EE-2E59-4F14-86BE-31A792295939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1D3A5-64AC-4670-A5F0-91C6202D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Introduce who we are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1D3A5-64AC-4670-A5F0-91C6202D0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936CC63F-6C72-D589-0187-3BA99050C6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365DCA2B-63F0-2776-1A70-988C8853B5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1" name="Date Placeholder 1">
            <a:extLst>
              <a:ext uri="{FF2B5EF4-FFF2-40B4-BE49-F238E27FC236}">
                <a16:creationId xmlns:a16="http://schemas.microsoft.com/office/drawing/2014/main" id="{53F32CF8-4DCA-6B97-5337-9C84157062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AA8D26D6-3C9B-0784-5038-1EEEC98B5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4FDBE7B3-5C50-273A-B9C3-E74EAD615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819" name="Date Placeholder 1">
            <a:extLst>
              <a:ext uri="{FF2B5EF4-FFF2-40B4-BE49-F238E27FC236}">
                <a16:creationId xmlns:a16="http://schemas.microsoft.com/office/drawing/2014/main" id="{978D3BB4-66A0-E359-5373-988C26834E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1F2AE4BC-3F2D-93F7-3D22-77E0D2BD5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08FA09B3-B1B5-DAED-52D0-82ADD4CDC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7" name="Date Placeholder 1">
            <a:extLst>
              <a:ext uri="{FF2B5EF4-FFF2-40B4-BE49-F238E27FC236}">
                <a16:creationId xmlns:a16="http://schemas.microsoft.com/office/drawing/2014/main" id="{8E07F954-25BD-0137-306C-E42EE47A38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507D3D09-EC97-33C6-50A4-EDED28BA6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60A86277-E6A7-6E05-6C23-358189F0C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5" name="Date Placeholder 1">
            <a:extLst>
              <a:ext uri="{FF2B5EF4-FFF2-40B4-BE49-F238E27FC236}">
                <a16:creationId xmlns:a16="http://schemas.microsoft.com/office/drawing/2014/main" id="{1E989CBB-D42D-1C51-93BE-69120C5B6C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C5D19D70-FAA8-47F9-7B50-0167B5AC1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F52575E1-B029-76AA-44FB-B15FE7DE5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Date Placeholder 1">
            <a:extLst>
              <a:ext uri="{FF2B5EF4-FFF2-40B4-BE49-F238E27FC236}">
                <a16:creationId xmlns:a16="http://schemas.microsoft.com/office/drawing/2014/main" id="{EA073C92-DD01-6347-A9A0-0B5CC68BCA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698B0E60-9D89-94CE-56B4-212320BC2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DC243AAF-FC89-AD5F-E092-78D6325A6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011" name="Date Placeholder 1">
            <a:extLst>
              <a:ext uri="{FF2B5EF4-FFF2-40B4-BE49-F238E27FC236}">
                <a16:creationId xmlns:a16="http://schemas.microsoft.com/office/drawing/2014/main" id="{897BF121-8FCC-1D52-6063-AFDB43293B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C311A079-4993-2F30-1223-119FD5FC03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D86BEE5E-E093-5124-E8A9-7E919A9807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059" name="Date Placeholder 1">
            <a:extLst>
              <a:ext uri="{FF2B5EF4-FFF2-40B4-BE49-F238E27FC236}">
                <a16:creationId xmlns:a16="http://schemas.microsoft.com/office/drawing/2014/main" id="{3C48AB35-C958-13A0-FBD7-295F87C8DF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917CA572-2725-7750-14F1-75FA6B3909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1536AF85-5B63-5527-3384-D1EA23030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107" name="Date Placeholder 1">
            <a:extLst>
              <a:ext uri="{FF2B5EF4-FFF2-40B4-BE49-F238E27FC236}">
                <a16:creationId xmlns:a16="http://schemas.microsoft.com/office/drawing/2014/main" id="{376633A1-7DD2-BE4A-F4A6-7002F4541A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B03A1D39-E825-2DE3-8427-844085201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8BDBF763-5CDB-7F77-0F90-1C2BF951D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55" name="Date Placeholder 1">
            <a:extLst>
              <a:ext uri="{FF2B5EF4-FFF2-40B4-BE49-F238E27FC236}">
                <a16:creationId xmlns:a16="http://schemas.microsoft.com/office/drawing/2014/main" id="{0C1BD080-65DB-8713-EB95-48B10986DD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B11B1619-9E52-385E-C28B-E8D7164A3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24CEB181-656E-D9FF-D074-486D9F670A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203" name="Date Placeholder 1">
            <a:extLst>
              <a:ext uri="{FF2B5EF4-FFF2-40B4-BE49-F238E27FC236}">
                <a16:creationId xmlns:a16="http://schemas.microsoft.com/office/drawing/2014/main" id="{C1B3C561-68EE-E7C5-1AFC-F7D31FDD4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DD1476C4-CCDC-56CB-C98E-586AD7469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8E2F1691-5C68-0553-C51F-D2FF4D1FE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Date Placeholder 1">
            <a:extLst>
              <a:ext uri="{FF2B5EF4-FFF2-40B4-BE49-F238E27FC236}">
                <a16:creationId xmlns:a16="http://schemas.microsoft.com/office/drawing/2014/main" id="{F6BC5C98-DF41-2F10-1A0D-F6CA01FB3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84877BFA-B070-AFBB-4842-79F1796280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CE6B43FD-48B6-9AA3-A59D-6B048390A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Date Placeholder 1">
            <a:extLst>
              <a:ext uri="{FF2B5EF4-FFF2-40B4-BE49-F238E27FC236}">
                <a16:creationId xmlns:a16="http://schemas.microsoft.com/office/drawing/2014/main" id="{06688660-689D-FEA2-578A-E47C19022B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28EB135A-BBBA-0B72-5399-FE117A6ADD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3073DE17-043B-0836-6734-C9B22A0F33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Date Placeholder 1">
            <a:extLst>
              <a:ext uri="{FF2B5EF4-FFF2-40B4-BE49-F238E27FC236}">
                <a16:creationId xmlns:a16="http://schemas.microsoft.com/office/drawing/2014/main" id="{411AB7E5-B7C2-6989-005D-DA918FA56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B110476F-9D14-15D6-37EE-37154A0F80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23E74B83-99B6-B94F-294E-505A966BE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347" name="Date Placeholder 1">
            <a:extLst>
              <a:ext uri="{FF2B5EF4-FFF2-40B4-BE49-F238E27FC236}">
                <a16:creationId xmlns:a16="http://schemas.microsoft.com/office/drawing/2014/main" id="{F94126D0-E390-E783-22A5-AC80EB58AE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7FE60F1E-D20B-5692-82F1-D81C8CEFDC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BC50780D-5998-5122-C02E-75C720042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5" name="Date Placeholder 1">
            <a:extLst>
              <a:ext uri="{FF2B5EF4-FFF2-40B4-BE49-F238E27FC236}">
                <a16:creationId xmlns:a16="http://schemas.microsoft.com/office/drawing/2014/main" id="{0DAF644E-F1B2-D78D-A0C9-CBD9B9837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1254AAEE-B173-EB94-9F28-D72A7492A6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CCFB5138-0681-8A95-1637-6D1D984417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443" name="Date Placeholder 1">
            <a:extLst>
              <a:ext uri="{FF2B5EF4-FFF2-40B4-BE49-F238E27FC236}">
                <a16:creationId xmlns:a16="http://schemas.microsoft.com/office/drawing/2014/main" id="{8418BD7D-EA6E-B7F3-736D-88B3A5DF1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46C98EDA-3291-41D8-7129-2F5CBBFFF2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823DCEC3-2A79-6F57-BBB0-D2DC86AF5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491" name="Date Placeholder 1">
            <a:extLst>
              <a:ext uri="{FF2B5EF4-FFF2-40B4-BE49-F238E27FC236}">
                <a16:creationId xmlns:a16="http://schemas.microsoft.com/office/drawing/2014/main" id="{D2DDD205-141D-2134-A82D-DCA871F86A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30B53EC2-6C01-B55E-1FB1-D67F54BF4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D4967677-F9C8-9086-DFE6-C92DEB5F6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5539" name="Date Placeholder 1">
            <a:extLst>
              <a:ext uri="{FF2B5EF4-FFF2-40B4-BE49-F238E27FC236}">
                <a16:creationId xmlns:a16="http://schemas.microsoft.com/office/drawing/2014/main" id="{AC963DF7-658A-DD4D-F69B-8D912256E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631E034B-57C1-825A-932C-30A3E9C95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8FB6A480-158C-CDAE-B1B6-C39F6A6E445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Date Placeholder 1">
            <a:extLst>
              <a:ext uri="{FF2B5EF4-FFF2-40B4-BE49-F238E27FC236}">
                <a16:creationId xmlns:a16="http://schemas.microsoft.com/office/drawing/2014/main" id="{F66693B0-CD99-D5A9-CE13-7739768C94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CFBCADA6-BFB0-B873-54CC-13EBAB59A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9C8891A-87FD-20A6-40BD-FAE83C1B8DA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635" name="Date Placeholder 1">
            <a:extLst>
              <a:ext uri="{FF2B5EF4-FFF2-40B4-BE49-F238E27FC236}">
                <a16:creationId xmlns:a16="http://schemas.microsoft.com/office/drawing/2014/main" id="{6DAC361B-85F5-9A1A-3B6E-452AA9DE6A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3EEEDCB5-D602-A790-6C31-D2AD62449B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07228CD6-3219-3DA6-2B97-24967AD335B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683" name="Date Placeholder 1">
            <a:extLst>
              <a:ext uri="{FF2B5EF4-FFF2-40B4-BE49-F238E27FC236}">
                <a16:creationId xmlns:a16="http://schemas.microsoft.com/office/drawing/2014/main" id="{5B2CBB11-5475-795B-31B3-9398B4E50C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0C90D1D-3DAB-D6D7-5518-3A4B5F4CB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9575D6AF-03AE-491D-4D7F-884E19FF3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5" name="Date Placeholder 1">
            <a:extLst>
              <a:ext uri="{FF2B5EF4-FFF2-40B4-BE49-F238E27FC236}">
                <a16:creationId xmlns:a16="http://schemas.microsoft.com/office/drawing/2014/main" id="{AE50ABE7-634E-3B37-3FEE-4AC1F456F3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BE2F4DEE-1F3C-6141-31E8-10CAC873D5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4F03324B-A508-B6FA-1546-A91BE963115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1" name="Date Placeholder 1">
            <a:extLst>
              <a:ext uri="{FF2B5EF4-FFF2-40B4-BE49-F238E27FC236}">
                <a16:creationId xmlns:a16="http://schemas.microsoft.com/office/drawing/2014/main" id="{CBA98FE4-3AF2-8111-BDD9-57A21286F3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8D9F2D63-44D5-34F4-72C5-A97516FFA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49F8810A-8856-9513-4DBC-B89FBBF6200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779" name="Date Placeholder 1">
            <a:extLst>
              <a:ext uri="{FF2B5EF4-FFF2-40B4-BE49-F238E27FC236}">
                <a16:creationId xmlns:a16="http://schemas.microsoft.com/office/drawing/2014/main" id="{393FA90F-9415-9F57-F39E-44C052DB9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8E50190C-0F6E-D067-8425-89D7B2637B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15BC347D-E484-7E72-67EE-9CF1C061AC0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27" name="Date Placeholder 1">
            <a:extLst>
              <a:ext uri="{FF2B5EF4-FFF2-40B4-BE49-F238E27FC236}">
                <a16:creationId xmlns:a16="http://schemas.microsoft.com/office/drawing/2014/main" id="{31E6DB13-8998-F522-0C60-1B82E17A7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C587EF3C-8465-D65B-00BE-0F6C7093F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37E08DC9-C064-0E18-BA12-7A5CC9D8E0D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1">
            <a:extLst>
              <a:ext uri="{FF2B5EF4-FFF2-40B4-BE49-F238E27FC236}">
                <a16:creationId xmlns:a16="http://schemas.microsoft.com/office/drawing/2014/main" id="{2D75F589-0877-0D34-FE89-258E9D96FD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D62C7701-4155-C500-6EF5-8241B1836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4B45B107-7F15-A71B-E33A-B102F1354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531" name="Date Placeholder 1">
            <a:extLst>
              <a:ext uri="{FF2B5EF4-FFF2-40B4-BE49-F238E27FC236}">
                <a16:creationId xmlns:a16="http://schemas.microsoft.com/office/drawing/2014/main" id="{01D195AB-AA62-1515-F262-F42EC46DDF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F13568EB-068A-604F-DD9D-479B4FF379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A3A4B80E-D79B-C831-6128-13EFE90B8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579" name="Date Placeholder 1">
            <a:extLst>
              <a:ext uri="{FF2B5EF4-FFF2-40B4-BE49-F238E27FC236}">
                <a16:creationId xmlns:a16="http://schemas.microsoft.com/office/drawing/2014/main" id="{E5A177CC-BC1C-5872-E1FF-30FB21E7AC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43FEFEC-CBB5-DD0C-9B9E-CB7B34AC7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97025B8A-102D-BE00-A1ED-026E00D44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627" name="Date Placeholder 1">
            <a:extLst>
              <a:ext uri="{FF2B5EF4-FFF2-40B4-BE49-F238E27FC236}">
                <a16:creationId xmlns:a16="http://schemas.microsoft.com/office/drawing/2014/main" id="{66E8E789-9EB7-1CD0-E78A-D8BEB00C4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843917B-DF5B-B601-EC6F-169DB8647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DE3A60C2-5315-7861-0A6F-F4955211B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5" name="Date Placeholder 1">
            <a:extLst>
              <a:ext uri="{FF2B5EF4-FFF2-40B4-BE49-F238E27FC236}">
                <a16:creationId xmlns:a16="http://schemas.microsoft.com/office/drawing/2014/main" id="{F9E716D0-CEFD-DFFF-82D3-287386824F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3991C8D5-4812-4CF2-DCE2-23870901B7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84D280C8-A117-C026-E1A3-FC3A40A27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23" name="Date Placeholder 1">
            <a:extLst>
              <a:ext uri="{FF2B5EF4-FFF2-40B4-BE49-F238E27FC236}">
                <a16:creationId xmlns:a16="http://schemas.microsoft.com/office/drawing/2014/main" id="{27FA207D-8E21-EA29-8732-935A1052F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8208"/>
            <a:ext cx="9144000" cy="2033923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9960"/>
            <a:ext cx="9144000" cy="917198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24CE58-9DEA-4267-ACA5-AF360DE0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8" y="4603111"/>
            <a:ext cx="1136342" cy="2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3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B0D2B-C5AB-4BAA-835D-B5A69D57ED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2" y="1245598"/>
            <a:ext cx="5181600" cy="4931363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+mn-lt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+mn-lt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9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600"/>
            <a:ext cx="10515600" cy="48044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B911-39D0-4B37-BCCD-3A59E2DC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BA76-1354-4108-BA32-D6A850C0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8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91827-CAA9-436A-BE8F-1C7E61A29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599"/>
            <a:ext cx="5181600" cy="49313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599"/>
            <a:ext cx="5181600" cy="49313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ECEDFC-141C-400E-84C9-28BDF115E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048-DDC8-4138-8EA4-9195F35E0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849B2A-B77E-46A8-9FC9-5DA7237F8F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560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9512"/>
            <a:ext cx="5157787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560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9512"/>
            <a:ext cx="5183188" cy="41201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97D3C65-0CFC-4CAE-9A7E-CC8C6B16F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FE131-5015-4E7F-B97D-5E50747CE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1186-AB46-4D3D-8F92-30348EB17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7" y="5869331"/>
            <a:ext cx="2603424" cy="81821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4D4000-D12F-4928-9C26-15CAB0016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7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3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6909"/>
            <a:ext cx="10515600" cy="493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EE70-77F6-40C0-AED2-27236C7D2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69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1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2.png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6.e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guinnessworldrecord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143"/>
            <a:ext cx="9144000" cy="2305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000" b="1" dirty="0"/>
              <a:t>Mathematical modelling for vaccine-preventable diseases</a:t>
            </a:r>
            <a:endParaRPr lang="en-GB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17472-9D49-4668-98DA-39B25188084E}"/>
              </a:ext>
            </a:extLst>
          </p:cNvPr>
          <p:cNvSpPr txBox="1"/>
          <p:nvPr/>
        </p:nvSpPr>
        <p:spPr>
          <a:xfrm>
            <a:off x="4056819" y="3720226"/>
            <a:ext cx="40783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Dynamic models lecture 3</a:t>
            </a:r>
          </a:p>
          <a:p>
            <a:pPr algn="ctr"/>
            <a:r>
              <a:rPr lang="en-GB" sz="2400" dirty="0">
                <a:latin typeface="Century Gothic" panose="020B0502020202020204" pitchFamily="34" charset="0"/>
              </a:rPr>
              <a:t>Stochastic simulation</a:t>
            </a:r>
          </a:p>
          <a:p>
            <a:pPr algn="ctr"/>
            <a:endParaRPr lang="en-GB" sz="2400" dirty="0">
              <a:latin typeface="Century Gothic" panose="020B0502020202020204" pitchFamily="34" charset="0"/>
            </a:endParaRP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Andrew J K Conlan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University of Cambridge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ajkc2@cam.ac.uk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E178-594B-D6C5-EE11-6D6E3D09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9" y="4969132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SimpleBirth">
            <a:extLst>
              <a:ext uri="{FF2B5EF4-FFF2-40B4-BE49-F238E27FC236}">
                <a16:creationId xmlns:a16="http://schemas.microsoft.com/office/drawing/2014/main" id="{F82D1966-7208-6DE5-DAA0-2A9A14EE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470025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26832640-FF7F-A699-DEF4-12A21FCB9C37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Simulating a stochastic process</a:t>
            </a:r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BB36F7D9-E65E-A959-9D07-4729B1C23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863" y="1600201"/>
            <a:ext cx="3581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In a stochastic model an event may, or may not occur in </a:t>
            </a:r>
            <a:r>
              <a:rPr lang="en-US" altLang="en-US" sz="2400">
                <a:sym typeface="Symbol" panose="05050102010706020507" pitchFamily="18" charset="2"/>
              </a:rPr>
              <a:t>δt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>
                <a:sym typeface="Symbol" panose="05050102010706020507" pitchFamily="18" charset="2"/>
              </a:rPr>
              <a:t> Can calculate probability of an event occurring: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sz="2400"/>
          </a:p>
        </p:txBody>
      </p:sp>
      <p:graphicFrame>
        <p:nvGraphicFramePr>
          <p:cNvPr id="122886" name="Object 6">
            <a:extLst>
              <a:ext uri="{FF2B5EF4-FFF2-40B4-BE49-F238E27FC236}">
                <a16:creationId xmlns:a16="http://schemas.microsoft.com/office/drawing/2014/main" id="{6560D587-5C9B-04BB-BFBD-E38814655A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6863" y="3587750"/>
          <a:ext cx="36750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122886" name="Object 6">
                        <a:extLst>
                          <a:ext uri="{FF2B5EF4-FFF2-40B4-BE49-F238E27FC236}">
                            <a16:creationId xmlns:a16="http://schemas.microsoft.com/office/drawing/2014/main" id="{6560D587-5C9B-04BB-BFBD-E38814655A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863" y="3587750"/>
                        <a:ext cx="36750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9" name="Rectangle 19">
            <a:extLst>
              <a:ext uri="{FF2B5EF4-FFF2-40B4-BE49-F238E27FC236}">
                <a16:creationId xmlns:a16="http://schemas.microsoft.com/office/drawing/2014/main" id="{342B834C-8C19-4F1A-CA49-1D4D7CA20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863" y="4248151"/>
            <a:ext cx="36750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>
                <a:sym typeface="Symbol" panose="05050102010706020507" pitchFamily="18" charset="2"/>
              </a:rPr>
              <a:t> And toss a coin at each step…</a:t>
            </a:r>
            <a:endParaRPr lang="en-US" altLang="en-US" sz="2400"/>
          </a:p>
        </p:txBody>
      </p:sp>
      <p:grpSp>
        <p:nvGrpSpPr>
          <p:cNvPr id="122903" name="Group 23">
            <a:extLst>
              <a:ext uri="{FF2B5EF4-FFF2-40B4-BE49-F238E27FC236}">
                <a16:creationId xmlns:a16="http://schemas.microsoft.com/office/drawing/2014/main" id="{FDD7FB97-554D-C37A-6BA8-374283802B73}"/>
              </a:ext>
            </a:extLst>
          </p:cNvPr>
          <p:cNvGrpSpPr>
            <a:grpSpLocks/>
          </p:cNvGrpSpPr>
          <p:nvPr/>
        </p:nvGrpSpPr>
        <p:grpSpPr bwMode="auto">
          <a:xfrm>
            <a:off x="5937250" y="5103814"/>
            <a:ext cx="4730750" cy="1131887"/>
            <a:chOff x="2784" y="3077"/>
            <a:chExt cx="2980" cy="713"/>
          </a:xfrm>
        </p:grpSpPr>
        <p:grpSp>
          <p:nvGrpSpPr>
            <p:cNvPr id="31757" name="Group 22">
              <a:extLst>
                <a:ext uri="{FF2B5EF4-FFF2-40B4-BE49-F238E27FC236}">
                  <a16:creationId xmlns:a16="http://schemas.microsoft.com/office/drawing/2014/main" id="{2C553845-A7B4-DD79-3C4D-35F0467E3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3077"/>
              <a:ext cx="2789" cy="712"/>
              <a:chOff x="2785" y="3466"/>
              <a:chExt cx="2789" cy="712"/>
            </a:xfrm>
          </p:grpSpPr>
          <p:sp>
            <p:nvSpPr>
              <p:cNvPr id="31759" name="Line 8">
                <a:extLst>
                  <a:ext uri="{FF2B5EF4-FFF2-40B4-BE49-F238E27FC236}">
                    <a16:creationId xmlns:a16="http://schemas.microsoft.com/office/drawing/2014/main" id="{392D6D97-AB7E-F23A-1673-F6E90EA27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9" y="3692"/>
                <a:ext cx="2674" cy="0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60" name="Line 9">
                <a:extLst>
                  <a:ext uri="{FF2B5EF4-FFF2-40B4-BE49-F238E27FC236}">
                    <a16:creationId xmlns:a16="http://schemas.microsoft.com/office/drawing/2014/main" id="{4BC035CF-7F1D-7039-285B-B6A92778A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9" y="3466"/>
                <a:ext cx="1" cy="454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61" name="Line 10">
                <a:extLst>
                  <a:ext uri="{FF2B5EF4-FFF2-40B4-BE49-F238E27FC236}">
                    <a16:creationId xmlns:a16="http://schemas.microsoft.com/office/drawing/2014/main" id="{0BCC4A89-96C7-3ECE-A1B1-2E432408D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3" y="3507"/>
                <a:ext cx="1" cy="454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62" name="Line 11">
                <a:extLst>
                  <a:ext uri="{FF2B5EF4-FFF2-40B4-BE49-F238E27FC236}">
                    <a16:creationId xmlns:a16="http://schemas.microsoft.com/office/drawing/2014/main" id="{0F489455-92F7-77D6-C476-4F6D2E712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5" y="3466"/>
                <a:ext cx="1" cy="454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63" name="Text Box 14">
                <a:extLst>
                  <a:ext uri="{FF2B5EF4-FFF2-40B4-BE49-F238E27FC236}">
                    <a16:creationId xmlns:a16="http://schemas.microsoft.com/office/drawing/2014/main" id="{56F3E03A-F090-BCD9-7A00-E50F5DDA6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5" y="3919"/>
                <a:ext cx="279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5000" rIns="90000" bIns="45000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>
                  <a:lnSpc>
                    <a:spcPct val="116000"/>
                  </a:lnSpc>
                  <a:spcBef>
                    <a:spcPct val="0"/>
                  </a:spcBef>
                  <a:buClr>
                    <a:srgbClr val="000000"/>
                  </a:buClr>
                  <a:buFont typeface="Times New Roman" panose="02020603050405020304" pitchFamily="18" charset="0"/>
                  <a:buNone/>
                </a:pPr>
                <a:r>
                  <a:rPr lang="en-GB" altLang="en-US" sz="1800">
                    <a:latin typeface="Arial" panose="020B0604020202020204" pitchFamily="34" charset="0"/>
                    <a:ea typeface="MS Gothic" panose="020B0609070205080204" pitchFamily="49" charset="-128"/>
                  </a:rPr>
                  <a:t>0</a:t>
                </a:r>
              </a:p>
            </p:txBody>
          </p:sp>
          <p:graphicFrame>
            <p:nvGraphicFramePr>
              <p:cNvPr id="31764" name="Object 15">
                <a:extLst>
                  <a:ext uri="{FF2B5EF4-FFF2-40B4-BE49-F238E27FC236}">
                    <a16:creationId xmlns:a16="http://schemas.microsoft.com/office/drawing/2014/main" id="{F9120000-B581-0F8D-4766-C8CE007072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73" y="3790"/>
              <a:ext cx="467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0" imgH="0" progId="Equation.3">
                      <p:embed/>
                    </p:oleObj>
                  </mc:Choice>
                  <mc:Fallback>
                    <p:oleObj name="Equation" r:id="rId6" imgW="0" imgH="0" progId="Equation.3">
                      <p:embed/>
                      <p:pic>
                        <p:nvPicPr>
                          <p:cNvPr id="31764" name="Object 15">
                            <a:extLst>
                              <a:ext uri="{FF2B5EF4-FFF2-40B4-BE49-F238E27FC236}">
                                <a16:creationId xmlns:a16="http://schemas.microsoft.com/office/drawing/2014/main" id="{F9120000-B581-0F8D-4766-C8CE007072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3" y="3790"/>
                            <a:ext cx="467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65" name="Rectangle 16">
                <a:extLst>
                  <a:ext uri="{FF2B5EF4-FFF2-40B4-BE49-F238E27FC236}">
                    <a16:creationId xmlns:a16="http://schemas.microsoft.com/office/drawing/2014/main" id="{53CC92EE-C105-8E78-AE24-F9D75979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3759"/>
                <a:ext cx="8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ym typeface="Symbol" panose="05050102010706020507" pitchFamily="18" charset="2"/>
                  </a:rPr>
                  <a:t> no event</a:t>
                </a:r>
              </a:p>
            </p:txBody>
          </p:sp>
        </p:grpSp>
        <p:sp>
          <p:nvSpPr>
            <p:cNvPr id="31758" name="Text Box 21">
              <a:extLst>
                <a:ext uri="{FF2B5EF4-FFF2-40B4-BE49-F238E27FC236}">
                  <a16:creationId xmlns:a16="http://schemas.microsoft.com/office/drawing/2014/main" id="{C8945A60-9E37-AE58-2D36-A436A8BB9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5" y="3531"/>
              <a:ext cx="279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1800">
                  <a:latin typeface="Arial" panose="020B0604020202020204" pitchFamily="34" charset="0"/>
                  <a:ea typeface="MS Gothic" panose="020B0609070205080204" pitchFamily="49" charset="-128"/>
                </a:rPr>
                <a:t>1</a:t>
              </a:r>
            </a:p>
          </p:txBody>
        </p:sp>
      </p:grpSp>
      <p:sp>
        <p:nvSpPr>
          <p:cNvPr id="122905" name="Rectangle 25">
            <a:extLst>
              <a:ext uri="{FF2B5EF4-FFF2-40B4-BE49-F238E27FC236}">
                <a16:creationId xmlns:a16="http://schemas.microsoft.com/office/drawing/2014/main" id="{260D2DB5-9918-7422-E59D-BE271980D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438" y="6297613"/>
            <a:ext cx="343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Slow, can do much better!</a:t>
            </a:r>
          </a:p>
        </p:txBody>
      </p:sp>
      <p:grpSp>
        <p:nvGrpSpPr>
          <p:cNvPr id="122909" name="Group 29">
            <a:extLst>
              <a:ext uri="{FF2B5EF4-FFF2-40B4-BE49-F238E27FC236}">
                <a16:creationId xmlns:a16="http://schemas.microsoft.com/office/drawing/2014/main" id="{F1AE34C4-9A30-A092-6D08-82058343158B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5661025"/>
            <a:ext cx="3903663" cy="1125538"/>
            <a:chOff x="0" y="3566"/>
            <a:chExt cx="2459" cy="709"/>
          </a:xfrm>
        </p:grpSpPr>
        <p:grpSp>
          <p:nvGrpSpPr>
            <p:cNvPr id="31753" name="Group 27">
              <a:extLst>
                <a:ext uri="{FF2B5EF4-FFF2-40B4-BE49-F238E27FC236}">
                  <a16:creationId xmlns:a16="http://schemas.microsoft.com/office/drawing/2014/main" id="{1B1AE995-2D51-DC88-D86F-ACD40B747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7" y="3710"/>
              <a:ext cx="982" cy="565"/>
              <a:chOff x="856" y="3566"/>
              <a:chExt cx="982" cy="565"/>
            </a:xfrm>
          </p:grpSpPr>
          <p:graphicFrame>
            <p:nvGraphicFramePr>
              <p:cNvPr id="31755" name="Object 24">
                <a:extLst>
                  <a:ext uri="{FF2B5EF4-FFF2-40B4-BE49-F238E27FC236}">
                    <a16:creationId xmlns:a16="http://schemas.microsoft.com/office/drawing/2014/main" id="{A129F88D-232A-8113-C8BB-5419BDDE64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6" y="3874"/>
              <a:ext cx="982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0" imgH="0" progId="Equation.3">
                      <p:embed/>
                    </p:oleObj>
                  </mc:Choice>
                  <mc:Fallback>
                    <p:oleObj name="Equation" r:id="rId8" imgW="0" imgH="0" progId="Equation.3">
                      <p:embed/>
                      <p:pic>
                        <p:nvPicPr>
                          <p:cNvPr id="31755" name="Object 24">
                            <a:extLst>
                              <a:ext uri="{FF2B5EF4-FFF2-40B4-BE49-F238E27FC236}">
                                <a16:creationId xmlns:a16="http://schemas.microsoft.com/office/drawing/2014/main" id="{A129F88D-232A-8113-C8BB-5419BDDE64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6" y="3874"/>
                            <a:ext cx="982" cy="257"/>
                          </a:xfrm>
                          <a:prstGeom prst="rect">
                            <a:avLst/>
                          </a:prstGeom>
                          <a:noFill/>
                          <a:ln w="222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56" name="Rectangle 26">
                <a:extLst>
                  <a:ext uri="{FF2B5EF4-FFF2-40B4-BE49-F238E27FC236}">
                    <a16:creationId xmlns:a16="http://schemas.microsoft.com/office/drawing/2014/main" id="{D6A2B06D-AE6A-9F2C-CC76-DA3E5FE5E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" y="3566"/>
                <a:ext cx="8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ym typeface="Symbol" panose="05050102010706020507" pitchFamily="18" charset="2"/>
                  </a:rPr>
                  <a:t>Providing</a:t>
                </a:r>
              </a:p>
            </p:txBody>
          </p:sp>
        </p:grpSp>
        <p:sp>
          <p:nvSpPr>
            <p:cNvPr id="31754" name="Rectangle 28">
              <a:extLst>
                <a:ext uri="{FF2B5EF4-FFF2-40B4-BE49-F238E27FC236}">
                  <a16:creationId xmlns:a16="http://schemas.microsoft.com/office/drawing/2014/main" id="{42D7FD4F-36D8-ADC1-0DA0-B6B9BE5B7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66"/>
              <a:ext cx="13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2400"/>
                <a:t>“</a:t>
              </a:r>
              <a:r>
                <a:rPr lang="en-US" altLang="ja-JP" sz="2400"/>
                <a:t>Explicit </a:t>
              </a:r>
              <a:r>
                <a:rPr lang="en-US" altLang="ja-JP" sz="2400">
                  <a:sym typeface="Symbol" panose="05050102010706020507" pitchFamily="18" charset="2"/>
                </a:rPr>
                <a:t>τ</a:t>
              </a:r>
              <a:r>
                <a:rPr lang="en-US" altLang="ja-JP" sz="2400"/>
                <a:t> leap</a:t>
              </a:r>
              <a:r>
                <a:rPr lang="ja-JP" altLang="en-US" sz="2400"/>
                <a:t>”</a:t>
              </a:r>
              <a:endParaRPr lang="en-US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5" grpId="0" build="p"/>
      <p:bldP spid="122899" grpId="0"/>
      <p:bldP spid="1229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0">
            <a:extLst>
              <a:ext uri="{FF2B5EF4-FFF2-40B4-BE49-F238E27FC236}">
                <a16:creationId xmlns:a16="http://schemas.microsoft.com/office/drawing/2014/main" id="{49B61BD8-7BEF-6789-B8EB-7BA033C16E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0926" y="1768476"/>
          <a:ext cx="55594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33793" name="Object 10">
                        <a:extLst>
                          <a:ext uri="{FF2B5EF4-FFF2-40B4-BE49-F238E27FC236}">
                            <a16:creationId xmlns:a16="http://schemas.microsoft.com/office/drawing/2014/main" id="{49B61BD8-7BEF-6789-B8EB-7BA033C16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6" y="1768476"/>
                        <a:ext cx="555942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Rectangle 15">
            <a:extLst>
              <a:ext uri="{FF2B5EF4-FFF2-40B4-BE49-F238E27FC236}">
                <a16:creationId xmlns:a16="http://schemas.microsoft.com/office/drawing/2014/main" id="{B0B62416-38C7-EF12-52DB-5BD17B946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497138"/>
            <a:ext cx="8305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Let </a:t>
            </a:r>
            <a:r>
              <a:rPr lang="en-GB" altLang="en-US" sz="2400">
                <a:sym typeface="Symbol" panose="05050102010706020507" pitchFamily="18" charset="2"/>
              </a:rPr>
              <a:t>τ be the </a:t>
            </a:r>
            <a:r>
              <a:rPr lang="en-GB" altLang="en-US" sz="2400" b="1">
                <a:sym typeface="Symbol" panose="05050102010706020507" pitchFamily="18" charset="2"/>
              </a:rPr>
              <a:t>inter-event</a:t>
            </a:r>
            <a:r>
              <a:rPr lang="en-GB" altLang="en-US" sz="2400">
                <a:sym typeface="Symbol" panose="05050102010706020507" pitchFamily="18" charset="2"/>
              </a:rPr>
              <a:t> time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ym typeface="Symbol" panose="05050102010706020507" pitchFamily="18" charset="2"/>
              </a:rPr>
              <a:t>Want to derive cumulative probability distribution for τ: q(τ &lt; t) </a:t>
            </a:r>
            <a:endParaRPr lang="en-US" altLang="en-US" sz="2400">
              <a:sym typeface="Symbol" panose="05050102010706020507" pitchFamily="18" charset="2"/>
            </a:endParaRPr>
          </a:p>
        </p:txBody>
      </p:sp>
      <p:grpSp>
        <p:nvGrpSpPr>
          <p:cNvPr id="22550" name="Group 22">
            <a:extLst>
              <a:ext uri="{FF2B5EF4-FFF2-40B4-BE49-F238E27FC236}">
                <a16:creationId xmlns:a16="http://schemas.microsoft.com/office/drawing/2014/main" id="{2BC6CD69-C7CA-736A-EE07-B95AF3950D38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5314950"/>
            <a:ext cx="3443288" cy="1460500"/>
            <a:chOff x="768" y="3348"/>
            <a:chExt cx="2169" cy="920"/>
          </a:xfrm>
        </p:grpSpPr>
        <p:sp>
          <p:nvSpPr>
            <p:cNvPr id="33806" name="Rectangle 17">
              <a:extLst>
                <a:ext uri="{FF2B5EF4-FFF2-40B4-BE49-F238E27FC236}">
                  <a16:creationId xmlns:a16="http://schemas.microsoft.com/office/drawing/2014/main" id="{D2068B9A-A20A-D3DC-9F67-ABC95A664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514"/>
              <a:ext cx="2169" cy="7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Probability that nothing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has happened up to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time τ</a:t>
              </a:r>
              <a:endParaRPr lang="en-US" altLang="en-US" sz="2400">
                <a:sym typeface="Symbol" panose="05050102010706020507" pitchFamily="18" charset="2"/>
              </a:endParaRPr>
            </a:p>
          </p:txBody>
        </p:sp>
        <p:sp>
          <p:nvSpPr>
            <p:cNvPr id="33807" name="Line 20">
              <a:extLst>
                <a:ext uri="{FF2B5EF4-FFF2-40B4-BE49-F238E27FC236}">
                  <a16:creationId xmlns:a16="http://schemas.microsoft.com/office/drawing/2014/main" id="{02693C2C-808E-22F5-900F-C3AA568C0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3348"/>
              <a:ext cx="864" cy="16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2551" name="Group 23">
            <a:extLst>
              <a:ext uri="{FF2B5EF4-FFF2-40B4-BE49-F238E27FC236}">
                <a16:creationId xmlns:a16="http://schemas.microsoft.com/office/drawing/2014/main" id="{676A567A-A5F8-0497-4EB6-DF81AD43D0F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5314951"/>
            <a:ext cx="3208338" cy="1095375"/>
            <a:chOff x="3648" y="3348"/>
            <a:chExt cx="2021" cy="690"/>
          </a:xfrm>
        </p:grpSpPr>
        <p:sp>
          <p:nvSpPr>
            <p:cNvPr id="33804" name="Rectangle 16">
              <a:extLst>
                <a:ext uri="{FF2B5EF4-FFF2-40B4-BE49-F238E27FC236}">
                  <a16:creationId xmlns:a16="http://schemas.microsoft.com/office/drawing/2014/main" id="{FD55A2AB-9BFC-FC33-B60F-9A3DEF4F1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514"/>
              <a:ext cx="2021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Probability that nothing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happens during time δτ</a:t>
              </a:r>
              <a:endParaRPr lang="en-US" altLang="en-US" sz="2400">
                <a:sym typeface="Symbol" panose="05050102010706020507" pitchFamily="18" charset="2"/>
              </a:endParaRPr>
            </a:p>
          </p:txBody>
        </p:sp>
        <p:sp>
          <p:nvSpPr>
            <p:cNvPr id="33805" name="Line 21">
              <a:extLst>
                <a:ext uri="{FF2B5EF4-FFF2-40B4-BE49-F238E27FC236}">
                  <a16:creationId xmlns:a16="http://schemas.microsoft.com/office/drawing/2014/main" id="{FF461CE0-FB72-837C-A218-83B577292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3348"/>
              <a:ext cx="847" cy="16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3797" name="Rectangle 24">
            <a:extLst>
              <a:ext uri="{FF2B5EF4-FFF2-40B4-BE49-F238E27FC236}">
                <a16:creationId xmlns:a16="http://schemas.microsoft.com/office/drawing/2014/main" id="{5F3903D8-83F1-5605-3295-2D456A4B6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1006475"/>
            <a:ext cx="7370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Simulating a stochastic process</a:t>
            </a:r>
          </a:p>
        </p:txBody>
      </p:sp>
      <p:grpSp>
        <p:nvGrpSpPr>
          <p:cNvPr id="22554" name="Group 26">
            <a:extLst>
              <a:ext uri="{FF2B5EF4-FFF2-40B4-BE49-F238E27FC236}">
                <a16:creationId xmlns:a16="http://schemas.microsoft.com/office/drawing/2014/main" id="{04A6F1DF-045F-2563-921F-A309573942FF}"/>
              </a:ext>
            </a:extLst>
          </p:cNvPr>
          <p:cNvGrpSpPr>
            <a:grpSpLocks/>
          </p:cNvGrpSpPr>
          <p:nvPr/>
        </p:nvGrpSpPr>
        <p:grpSpPr bwMode="auto">
          <a:xfrm>
            <a:off x="1779588" y="3505200"/>
            <a:ext cx="8151812" cy="1809750"/>
            <a:chOff x="161" y="2208"/>
            <a:chExt cx="5135" cy="1140"/>
          </a:xfrm>
        </p:grpSpPr>
        <p:graphicFrame>
          <p:nvGraphicFramePr>
            <p:cNvPr id="33802" name="Object 14">
              <a:extLst>
                <a:ext uri="{FF2B5EF4-FFF2-40B4-BE49-F238E27FC236}">
                  <a16:creationId xmlns:a16="http://schemas.microsoft.com/office/drawing/2014/main" id="{96E0AB22-0255-550F-72B4-18A17860C8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6" y="2853"/>
            <a:ext cx="4351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0" imgH="0" progId="Equation.3">
                    <p:embed/>
                  </p:oleObj>
                </mc:Choice>
                <mc:Fallback>
                  <p:oleObj name="Equation" r:id="rId5" imgW="0" imgH="0" progId="Equation.3">
                    <p:embed/>
                    <p:pic>
                      <p:nvPicPr>
                        <p:cNvPr id="33802" name="Object 14">
                          <a:extLst>
                            <a:ext uri="{FF2B5EF4-FFF2-40B4-BE49-F238E27FC236}">
                              <a16:creationId xmlns:a16="http://schemas.microsoft.com/office/drawing/2014/main" id="{96E0AB22-0255-550F-72B4-18A17860C8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" y="2853"/>
                          <a:ext cx="4351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3" name="Rectangle 25">
              <a:extLst>
                <a:ext uri="{FF2B5EF4-FFF2-40B4-BE49-F238E27FC236}">
                  <a16:creationId xmlns:a16="http://schemas.microsoft.com/office/drawing/2014/main" id="{498593E3-F675-C8FE-F310-DDE91680C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" y="2208"/>
              <a:ext cx="51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Let p(τ) = probability of no event after τ units of time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ym typeface="Symbol" panose="05050102010706020507" pitchFamily="18" charset="2"/>
                </a:rPr>
                <a:t>Then the probability of no event occurring in a small interval δτ:</a:t>
              </a:r>
              <a:endParaRPr lang="en-US" altLang="en-US" sz="2400">
                <a:sym typeface="Symbol" panose="05050102010706020507" pitchFamily="18" charset="2"/>
              </a:endParaRPr>
            </a:p>
          </p:txBody>
        </p:sp>
      </p:grpSp>
      <p:grpSp>
        <p:nvGrpSpPr>
          <p:cNvPr id="22556" name="Group 28">
            <a:extLst>
              <a:ext uri="{FF2B5EF4-FFF2-40B4-BE49-F238E27FC236}">
                <a16:creationId xmlns:a16="http://schemas.microsoft.com/office/drawing/2014/main" id="{F63C8094-998A-5904-5843-2F436810415D}"/>
              </a:ext>
            </a:extLst>
          </p:cNvPr>
          <p:cNvGrpSpPr>
            <a:grpSpLocks/>
          </p:cNvGrpSpPr>
          <p:nvPr/>
        </p:nvGrpSpPr>
        <p:grpSpPr bwMode="auto">
          <a:xfrm>
            <a:off x="6375400" y="5621339"/>
            <a:ext cx="762000" cy="955675"/>
            <a:chOff x="3056" y="3541"/>
            <a:chExt cx="480" cy="602"/>
          </a:xfrm>
        </p:grpSpPr>
        <p:sp>
          <p:nvSpPr>
            <p:cNvPr id="33800" name="Rectangle 18">
              <a:extLst>
                <a:ext uri="{FF2B5EF4-FFF2-40B4-BE49-F238E27FC236}">
                  <a16:creationId xmlns:a16="http://schemas.microsoft.com/office/drawing/2014/main" id="{AB2E88E2-B858-9AF0-06B5-C1721CA9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3855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 b="1">
                  <a:sym typeface="Symbol" panose="05050102010706020507" pitchFamily="18" charset="2"/>
                </a:rPr>
                <a:t>AND</a:t>
              </a:r>
              <a:endParaRPr lang="en-US" altLang="en-US" sz="2400" b="1">
                <a:sym typeface="Symbol" panose="05050102010706020507" pitchFamily="18" charset="2"/>
              </a:endParaRPr>
            </a:p>
          </p:txBody>
        </p:sp>
        <p:graphicFrame>
          <p:nvGraphicFramePr>
            <p:cNvPr id="33801" name="Object 27">
              <a:extLst>
                <a:ext uri="{FF2B5EF4-FFF2-40B4-BE49-F238E27FC236}">
                  <a16:creationId xmlns:a16="http://schemas.microsoft.com/office/drawing/2014/main" id="{F28249FC-56AF-2677-593B-4229506D65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7" y="3541"/>
            <a:ext cx="38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0" imgH="0" progId="Equation.3">
                    <p:embed/>
                  </p:oleObj>
                </mc:Choice>
                <mc:Fallback>
                  <p:oleObj name="Equation" r:id="rId7" imgW="0" imgH="0" progId="Equation.3">
                    <p:embed/>
                    <p:pic>
                      <p:nvPicPr>
                        <p:cNvPr id="33801" name="Object 27">
                          <a:extLst>
                            <a:ext uri="{FF2B5EF4-FFF2-40B4-BE49-F238E27FC236}">
                              <a16:creationId xmlns:a16="http://schemas.microsoft.com/office/drawing/2014/main" id="{F28249FC-56AF-2677-593B-4229506D65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7" y="3541"/>
                          <a:ext cx="389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1" name="Object 4">
            <a:extLst>
              <a:ext uri="{FF2B5EF4-FFF2-40B4-BE49-F238E27FC236}">
                <a16:creationId xmlns:a16="http://schemas.microsoft.com/office/drawing/2014/main" id="{93131919-F85A-63FD-5CEC-A16557B27E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1" y="2133601"/>
          <a:ext cx="690721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35841" name="Object 4">
                        <a:extLst>
                          <a:ext uri="{FF2B5EF4-FFF2-40B4-BE49-F238E27FC236}">
                            <a16:creationId xmlns:a16="http://schemas.microsoft.com/office/drawing/2014/main" id="{93131919-F85A-63FD-5CEC-A16557B27E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2133601"/>
                        <a:ext cx="690721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Rectangle 13">
            <a:extLst>
              <a:ext uri="{FF2B5EF4-FFF2-40B4-BE49-F238E27FC236}">
                <a16:creationId xmlns:a16="http://schemas.microsoft.com/office/drawing/2014/main" id="{DFB92D03-BD8A-0F92-6C72-85F2F18C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1066800"/>
            <a:ext cx="68310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Inter-event time distribution</a:t>
            </a:r>
          </a:p>
        </p:txBody>
      </p:sp>
      <p:sp>
        <p:nvSpPr>
          <p:cNvPr id="35843" name="Rectangle 14">
            <a:extLst>
              <a:ext uri="{FF2B5EF4-FFF2-40B4-BE49-F238E27FC236}">
                <a16:creationId xmlns:a16="http://schemas.microsoft.com/office/drawing/2014/main" id="{36EE01FA-531A-7AF5-E719-534794E67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32146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92175" name="Object 15">
            <a:extLst>
              <a:ext uri="{FF2B5EF4-FFF2-40B4-BE49-F238E27FC236}">
                <a16:creationId xmlns:a16="http://schemas.microsoft.com/office/drawing/2014/main" id="{23417B87-55A2-DA2B-83E5-0A18A0CCD3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2489" y="3463926"/>
          <a:ext cx="76930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92175" name="Object 15">
                        <a:extLst>
                          <a:ext uri="{FF2B5EF4-FFF2-40B4-BE49-F238E27FC236}">
                            <a16:creationId xmlns:a16="http://schemas.microsoft.com/office/drawing/2014/main" id="{23417B87-55A2-DA2B-83E5-0A18A0CCD3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9" y="3463926"/>
                        <a:ext cx="76930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6" name="Object 16">
            <a:extLst>
              <a:ext uri="{FF2B5EF4-FFF2-40B4-BE49-F238E27FC236}">
                <a16:creationId xmlns:a16="http://schemas.microsoft.com/office/drawing/2014/main" id="{60CCE8AF-5D69-EA89-23AB-DBB4B64A7F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648201"/>
          <a:ext cx="71882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92176" name="Object 16">
                        <a:extLst>
                          <a:ext uri="{FF2B5EF4-FFF2-40B4-BE49-F238E27FC236}">
                            <a16:creationId xmlns:a16="http://schemas.microsoft.com/office/drawing/2014/main" id="{60CCE8AF-5D69-EA89-23AB-DBB4B64A7F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648201"/>
                        <a:ext cx="71882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E946807D-7CAA-B2FC-D433-ABD1A30B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1066800"/>
            <a:ext cx="68310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Inter-event time distribution</a:t>
            </a:r>
          </a:p>
        </p:txBody>
      </p:sp>
      <p:sp>
        <p:nvSpPr>
          <p:cNvPr id="37890" name="Rectangle 5">
            <a:extLst>
              <a:ext uri="{FF2B5EF4-FFF2-40B4-BE49-F238E27FC236}">
                <a16:creationId xmlns:a16="http://schemas.microsoft.com/office/drawing/2014/main" id="{88066FA7-9291-0D63-FA50-E8D89D7F7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32146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37891" name="Object 7">
            <a:extLst>
              <a:ext uri="{FF2B5EF4-FFF2-40B4-BE49-F238E27FC236}">
                <a16:creationId xmlns:a16="http://schemas.microsoft.com/office/drawing/2014/main" id="{72813AED-D281-40A5-21FF-8FA9B0682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1828801"/>
          <a:ext cx="71882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37891" name="Object 7">
                        <a:extLst>
                          <a:ext uri="{FF2B5EF4-FFF2-40B4-BE49-F238E27FC236}">
                            <a16:creationId xmlns:a16="http://schemas.microsoft.com/office/drawing/2014/main" id="{72813AED-D281-40A5-21FF-8FA9B06822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828801"/>
                        <a:ext cx="71882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8">
            <a:extLst>
              <a:ext uri="{FF2B5EF4-FFF2-40B4-BE49-F238E27FC236}">
                <a16:creationId xmlns:a16="http://schemas.microsoft.com/office/drawing/2014/main" id="{CFFDA8AC-313B-5A0D-69FB-BE17715AF0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6450" y="2203450"/>
          <a:ext cx="11239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37892" name="Object 8">
                        <a:extLst>
                          <a:ext uri="{FF2B5EF4-FFF2-40B4-BE49-F238E27FC236}">
                            <a16:creationId xmlns:a16="http://schemas.microsoft.com/office/drawing/2014/main" id="{CFFDA8AC-313B-5A0D-69FB-BE17715AF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03450"/>
                        <a:ext cx="11239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9">
            <a:extLst>
              <a:ext uri="{FF2B5EF4-FFF2-40B4-BE49-F238E27FC236}">
                <a16:creationId xmlns:a16="http://schemas.microsoft.com/office/drawing/2014/main" id="{00FC082F-DD1F-C06A-A764-1EF0CD7015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5625" y="4206876"/>
          <a:ext cx="432435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95241" name="Object 9">
                        <a:extLst>
                          <a:ext uri="{FF2B5EF4-FFF2-40B4-BE49-F238E27FC236}">
                            <a16:creationId xmlns:a16="http://schemas.microsoft.com/office/drawing/2014/main" id="{00FC082F-DD1F-C06A-A764-1EF0CD7015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4206876"/>
                        <a:ext cx="432435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246" name="Group 14">
            <a:extLst>
              <a:ext uri="{FF2B5EF4-FFF2-40B4-BE49-F238E27FC236}">
                <a16:creationId xmlns:a16="http://schemas.microsoft.com/office/drawing/2014/main" id="{7BBA03FC-6A69-8F7B-8CA0-6BC6BECBC2B4}"/>
              </a:ext>
            </a:extLst>
          </p:cNvPr>
          <p:cNvGrpSpPr>
            <a:grpSpLocks/>
          </p:cNvGrpSpPr>
          <p:nvPr/>
        </p:nvGrpSpPr>
        <p:grpSpPr bwMode="auto">
          <a:xfrm>
            <a:off x="6784976" y="4570413"/>
            <a:ext cx="3649663" cy="1092200"/>
            <a:chOff x="3285" y="3344"/>
            <a:chExt cx="2299" cy="688"/>
          </a:xfrm>
        </p:grpSpPr>
        <p:graphicFrame>
          <p:nvGraphicFramePr>
            <p:cNvPr id="37895" name="Object 10">
              <a:extLst>
                <a:ext uri="{FF2B5EF4-FFF2-40B4-BE49-F238E27FC236}">
                  <a16:creationId xmlns:a16="http://schemas.microsoft.com/office/drawing/2014/main" id="{5C915268-FBC2-4B84-DB19-81868B9540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9" y="3344"/>
            <a:ext cx="1910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0" imgH="0" progId="Equation.3">
                    <p:embed/>
                  </p:oleObj>
                </mc:Choice>
                <mc:Fallback>
                  <p:oleObj name="Equation" r:id="rId9" imgW="0" imgH="0" progId="Equation.3">
                    <p:embed/>
                    <p:pic>
                      <p:nvPicPr>
                        <p:cNvPr id="37895" name="Object 10">
                          <a:extLst>
                            <a:ext uri="{FF2B5EF4-FFF2-40B4-BE49-F238E27FC236}">
                              <a16:creationId xmlns:a16="http://schemas.microsoft.com/office/drawing/2014/main" id="{5C915268-FBC2-4B84-DB19-81868B9540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9" y="3344"/>
                          <a:ext cx="1910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6" name="Rectangle 12">
              <a:extLst>
                <a:ext uri="{FF2B5EF4-FFF2-40B4-BE49-F238E27FC236}">
                  <a16:creationId xmlns:a16="http://schemas.microsoft.com/office/drawing/2014/main" id="{591BC7F9-5422-8A6E-1EC6-0BBC503F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3344"/>
              <a:ext cx="2299" cy="688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>
            <a:extLst>
              <a:ext uri="{FF2B5EF4-FFF2-40B4-BE49-F238E27FC236}">
                <a16:creationId xmlns:a16="http://schemas.microsoft.com/office/drawing/2014/main" id="{5CA38CC5-E5B4-5ADA-A018-5708BBA4A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1066800"/>
            <a:ext cx="68310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Inter-event time distribution</a:t>
            </a:r>
          </a:p>
        </p:txBody>
      </p:sp>
      <p:sp>
        <p:nvSpPr>
          <p:cNvPr id="39938" name="Rectangle 4">
            <a:extLst>
              <a:ext uri="{FF2B5EF4-FFF2-40B4-BE49-F238E27FC236}">
                <a16:creationId xmlns:a16="http://schemas.microsoft.com/office/drawing/2014/main" id="{7F2C8771-DBDD-7BFC-0EFC-7A643AF43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32146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18791" name="Object 7">
            <a:extLst>
              <a:ext uri="{FF2B5EF4-FFF2-40B4-BE49-F238E27FC236}">
                <a16:creationId xmlns:a16="http://schemas.microsoft.com/office/drawing/2014/main" id="{F0421D5D-8ECF-BAF7-085E-9B2BAAB20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3429001"/>
          <a:ext cx="64595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118791" name="Object 7">
                        <a:extLst>
                          <a:ext uri="{FF2B5EF4-FFF2-40B4-BE49-F238E27FC236}">
                            <a16:creationId xmlns:a16="http://schemas.microsoft.com/office/drawing/2014/main" id="{F0421D5D-8ECF-BAF7-085E-9B2BAAB20F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1"/>
                        <a:ext cx="645953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Rectangle 8">
            <a:extLst>
              <a:ext uri="{FF2B5EF4-FFF2-40B4-BE49-F238E27FC236}">
                <a16:creationId xmlns:a16="http://schemas.microsoft.com/office/drawing/2014/main" id="{9993C57B-0AC1-056D-199F-748F9A259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2057401"/>
            <a:ext cx="86090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Now, q(τ) is the (complementary) probability of an event happening within time t &lt; τ</a:t>
            </a:r>
            <a:endParaRPr lang="en-US" altLang="en-US" b="1">
              <a:sym typeface="Symbol" panose="05050102010706020507" pitchFamily="18" charset="2"/>
            </a:endParaRPr>
          </a:p>
        </p:txBody>
      </p:sp>
      <p:sp>
        <p:nvSpPr>
          <p:cNvPr id="118799" name="Rectangle 15">
            <a:extLst>
              <a:ext uri="{FF2B5EF4-FFF2-40B4-BE49-F238E27FC236}">
                <a16:creationId xmlns:a16="http://schemas.microsoft.com/office/drawing/2014/main" id="{AD6EA76B-EA42-B6F0-96DF-F64D2B90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4572000"/>
            <a:ext cx="8521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Time between events is exponentially distributed</a:t>
            </a:r>
          </a:p>
        </p:txBody>
      </p:sp>
      <p:sp>
        <p:nvSpPr>
          <p:cNvPr id="118800" name="Rectangle 16">
            <a:extLst>
              <a:ext uri="{FF2B5EF4-FFF2-40B4-BE49-F238E27FC236}">
                <a16:creationId xmlns:a16="http://schemas.microsoft.com/office/drawing/2014/main" id="{057ACB85-C120-2E16-9FB0-B8EEE9E2D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4" y="5334000"/>
            <a:ext cx="83581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Can simulate stochastic process by </a:t>
            </a:r>
            <a:r>
              <a:rPr lang="en-US" altLang="en-US" b="1">
                <a:sym typeface="Symbol" panose="05050102010706020507" pitchFamily="18" charset="2"/>
              </a:rPr>
              <a:t>sampling</a:t>
            </a:r>
            <a:r>
              <a:rPr lang="en-US" altLang="en-US">
                <a:sym typeface="Symbol" panose="05050102010706020507" pitchFamily="18" charset="2"/>
              </a:rPr>
              <a:t> time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between events from an exponential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2" grpId="0"/>
      <p:bldP spid="118799" grpId="0"/>
      <p:bldP spid="1188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0FB4531D-6195-7F09-53D9-6E1DB0BC9886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Where do we get our random numbers?</a:t>
            </a:r>
          </a:p>
        </p:txBody>
      </p:sp>
      <p:sp>
        <p:nvSpPr>
          <p:cNvPr id="41986" name="Rectangle 9">
            <a:extLst>
              <a:ext uri="{FF2B5EF4-FFF2-40B4-BE49-F238E27FC236}">
                <a16:creationId xmlns:a16="http://schemas.microsoft.com/office/drawing/2014/main" id="{D7F912D4-1E45-5BCB-1768-F300B5D8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2625726"/>
            <a:ext cx="50672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Computers are deterministic by design.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The same code should always give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same answer whenever it’s executed.</a:t>
            </a:r>
            <a:endParaRPr lang="en-US" altLang="en-US" sz="2400"/>
          </a:p>
        </p:txBody>
      </p:sp>
      <p:graphicFrame>
        <p:nvGraphicFramePr>
          <p:cNvPr id="41987" name="Object 12">
            <a:extLst>
              <a:ext uri="{FF2B5EF4-FFF2-40B4-BE49-F238E27FC236}">
                <a16:creationId xmlns:a16="http://schemas.microsoft.com/office/drawing/2014/main" id="{8A3D9919-9AC5-86AC-D590-5B53081059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5626" y="2625725"/>
          <a:ext cx="161131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41987" name="Object 12">
                        <a:extLst>
                          <a:ext uri="{FF2B5EF4-FFF2-40B4-BE49-F238E27FC236}">
                            <a16:creationId xmlns:a16="http://schemas.microsoft.com/office/drawing/2014/main" id="{8A3D9919-9AC5-86AC-D590-5B53081059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26" y="2625725"/>
                        <a:ext cx="1611313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988" name="Group 25">
            <a:extLst>
              <a:ext uri="{FF2B5EF4-FFF2-40B4-BE49-F238E27FC236}">
                <a16:creationId xmlns:a16="http://schemas.microsoft.com/office/drawing/2014/main" id="{7B8A866C-EE61-15A6-E8E5-09B36918FC78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625726"/>
            <a:ext cx="522288" cy="493713"/>
            <a:chOff x="3819" y="1152"/>
            <a:chExt cx="329" cy="311"/>
          </a:xfrm>
        </p:grpSpPr>
        <p:sp>
          <p:nvSpPr>
            <p:cNvPr id="41998" name="Oval 13">
              <a:extLst>
                <a:ext uri="{FF2B5EF4-FFF2-40B4-BE49-F238E27FC236}">
                  <a16:creationId xmlns:a16="http://schemas.microsoft.com/office/drawing/2014/main" id="{6BE4CF6C-C90E-E922-5CA1-BFBAB4AF0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1152"/>
              <a:ext cx="329" cy="31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1999" name="Line 14">
              <a:extLst>
                <a:ext uri="{FF2B5EF4-FFF2-40B4-BE49-F238E27FC236}">
                  <a16:creationId xmlns:a16="http://schemas.microsoft.com/office/drawing/2014/main" id="{4B0B825A-415B-17B7-3655-18B9C6E15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1152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000" name="Line 15">
              <a:extLst>
                <a:ext uri="{FF2B5EF4-FFF2-40B4-BE49-F238E27FC236}">
                  <a16:creationId xmlns:a16="http://schemas.microsoft.com/office/drawing/2014/main" id="{322EDE86-45A3-A376-15D3-0D7BD364C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1263"/>
              <a:ext cx="126" cy="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41989" name="Group 26">
            <a:extLst>
              <a:ext uri="{FF2B5EF4-FFF2-40B4-BE49-F238E27FC236}">
                <a16:creationId xmlns:a16="http://schemas.microsoft.com/office/drawing/2014/main" id="{41B13497-5336-55E1-E8A2-9E2EC7F9A7F0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3387726"/>
            <a:ext cx="522288" cy="493713"/>
            <a:chOff x="3819" y="1632"/>
            <a:chExt cx="329" cy="311"/>
          </a:xfrm>
        </p:grpSpPr>
        <p:sp>
          <p:nvSpPr>
            <p:cNvPr id="41995" name="Oval 16">
              <a:extLst>
                <a:ext uri="{FF2B5EF4-FFF2-40B4-BE49-F238E27FC236}">
                  <a16:creationId xmlns:a16="http://schemas.microsoft.com/office/drawing/2014/main" id="{A80444B1-B59A-2969-B8BB-186E70BCE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1632"/>
              <a:ext cx="329" cy="31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1996" name="Line 17">
              <a:extLst>
                <a:ext uri="{FF2B5EF4-FFF2-40B4-BE49-F238E27FC236}">
                  <a16:creationId xmlns:a16="http://schemas.microsoft.com/office/drawing/2014/main" id="{8C443B7D-4427-E71F-C9F3-A360A4BA1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1632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997" name="Line 18">
              <a:extLst>
                <a:ext uri="{FF2B5EF4-FFF2-40B4-BE49-F238E27FC236}">
                  <a16:creationId xmlns:a16="http://schemas.microsoft.com/office/drawing/2014/main" id="{B1D85D25-D34A-A714-0A99-4F81608D2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1793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3583" name="Group 31">
            <a:extLst>
              <a:ext uri="{FF2B5EF4-FFF2-40B4-BE49-F238E27FC236}">
                <a16:creationId xmlns:a16="http://schemas.microsoft.com/office/drawing/2014/main" id="{4688C743-E474-A4D6-7F28-334927583F1B}"/>
              </a:ext>
            </a:extLst>
          </p:cNvPr>
          <p:cNvGrpSpPr>
            <a:grpSpLocks/>
          </p:cNvGrpSpPr>
          <p:nvPr/>
        </p:nvGrpSpPr>
        <p:grpSpPr bwMode="auto">
          <a:xfrm>
            <a:off x="1887538" y="4092576"/>
            <a:ext cx="7899400" cy="1570038"/>
            <a:chOff x="240" y="2895"/>
            <a:chExt cx="4976" cy="989"/>
          </a:xfrm>
        </p:grpSpPr>
        <p:sp>
          <p:nvSpPr>
            <p:cNvPr id="41993" name="Rectangle 11">
              <a:extLst>
                <a:ext uri="{FF2B5EF4-FFF2-40B4-BE49-F238E27FC236}">
                  <a16:creationId xmlns:a16="http://schemas.microsoft.com/office/drawing/2014/main" id="{0F0C2DC0-EEAB-E057-0FBD-1C8F1AF1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2895"/>
              <a:ext cx="3552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/>
                <a:t>Pseudo-random number generators are deterministic algorithms which produce numbers with the same statistical properties as true random numbers.</a:t>
              </a:r>
              <a:endParaRPr lang="en-US" altLang="en-US" sz="2400"/>
            </a:p>
          </p:txBody>
        </p:sp>
        <p:pic>
          <p:nvPicPr>
            <p:cNvPr id="41994" name="Picture 3">
              <a:extLst>
                <a:ext uri="{FF2B5EF4-FFF2-40B4-BE49-F238E27FC236}">
                  <a16:creationId xmlns:a16="http://schemas.microsoft.com/office/drawing/2014/main" id="{6D857565-70B1-5A60-89B8-AC4D7F6CC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936"/>
              <a:ext cx="1296" cy="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1991" name="Picture 1">
            <a:extLst>
              <a:ext uri="{FF2B5EF4-FFF2-40B4-BE49-F238E27FC236}">
                <a16:creationId xmlns:a16="http://schemas.microsoft.com/office/drawing/2014/main" id="{DEDB7691-E79D-F2A0-205A-521D6C83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39370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67D5-46F9-6B38-A796-10997227F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3881438"/>
            <a:ext cx="262572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>
            <a:extLst>
              <a:ext uri="{FF2B5EF4-FFF2-40B4-BE49-F238E27FC236}">
                <a16:creationId xmlns:a16="http://schemas.microsoft.com/office/drawing/2014/main" id="{37268CC4-E3D3-9F6B-9CE8-5FE09519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063625"/>
            <a:ext cx="4167188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4">
            <a:extLst>
              <a:ext uri="{FF2B5EF4-FFF2-40B4-BE49-F238E27FC236}">
                <a16:creationId xmlns:a16="http://schemas.microsoft.com/office/drawing/2014/main" id="{1F3A028A-8BDB-CAE4-F167-21176F02D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1063625"/>
            <a:ext cx="41211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6">
            <a:extLst>
              <a:ext uri="{FF2B5EF4-FFF2-40B4-BE49-F238E27FC236}">
                <a16:creationId xmlns:a16="http://schemas.microsoft.com/office/drawing/2014/main" id="{82092788-10F8-EB8A-6726-AE0F6F50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5608638"/>
            <a:ext cx="10112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 b="1">
                <a:ea typeface="MS Gothic" panose="020B0609070205080204" pitchFamily="49" charset="-128"/>
              </a:rPr>
              <a:t>Mean</a:t>
            </a:r>
          </a:p>
        </p:txBody>
      </p:sp>
      <p:sp>
        <p:nvSpPr>
          <p:cNvPr id="44036" name="Text Box 7">
            <a:extLst>
              <a:ext uri="{FF2B5EF4-FFF2-40B4-BE49-F238E27FC236}">
                <a16:creationId xmlns:a16="http://schemas.microsoft.com/office/drawing/2014/main" id="{331B6543-AACB-E17D-D4FD-C0301E676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5608638"/>
            <a:ext cx="1570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 b="1">
                <a:ea typeface="MS Gothic" panose="020B0609070205080204" pitchFamily="49" charset="-128"/>
              </a:rPr>
              <a:t>Variance</a:t>
            </a:r>
            <a:endParaRPr lang="en-GB" altLang="en-US" sz="2400">
              <a:ea typeface="MS Gothic" panose="020B0609070205080204" pitchFamily="49" charset="-128"/>
            </a:endParaRPr>
          </a:p>
        </p:txBody>
      </p:sp>
      <p:sp>
        <p:nvSpPr>
          <p:cNvPr id="44037" name="Text Box 8">
            <a:extLst>
              <a:ext uri="{FF2B5EF4-FFF2-40B4-BE49-F238E27FC236}">
                <a16:creationId xmlns:a16="http://schemas.microsoft.com/office/drawing/2014/main" id="{0D415B3A-4136-4872-6FF4-2B618E041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050" y="5608638"/>
            <a:ext cx="16764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 b="1">
                <a:ea typeface="MS Gothic" panose="020B0609070205080204" pitchFamily="49" charset="-128"/>
              </a:rPr>
              <a:t>Covariance</a:t>
            </a:r>
          </a:p>
        </p:txBody>
      </p:sp>
      <p:graphicFrame>
        <p:nvGraphicFramePr>
          <p:cNvPr id="44038" name="Object 9">
            <a:extLst>
              <a:ext uri="{FF2B5EF4-FFF2-40B4-BE49-F238E27FC236}">
                <a16:creationId xmlns:a16="http://schemas.microsoft.com/office/drawing/2014/main" id="{C00A9FD6-1993-C2E0-396F-5101C06A78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0050" y="6218238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44038" name="Object 9">
                        <a:extLst>
                          <a:ext uri="{FF2B5EF4-FFF2-40B4-BE49-F238E27FC236}">
                            <a16:creationId xmlns:a16="http://schemas.microsoft.com/office/drawing/2014/main" id="{C00A9FD6-1993-C2E0-396F-5101C06A78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6218238"/>
                        <a:ext cx="1600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10">
            <a:extLst>
              <a:ext uri="{FF2B5EF4-FFF2-40B4-BE49-F238E27FC236}">
                <a16:creationId xmlns:a16="http://schemas.microsoft.com/office/drawing/2014/main" id="{F258E3A5-CA29-AFD5-692D-C6F178002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8451" y="5927726"/>
          <a:ext cx="26257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44039" name="Object 10">
                        <a:extLst>
                          <a:ext uri="{FF2B5EF4-FFF2-40B4-BE49-F238E27FC236}">
                            <a16:creationId xmlns:a16="http://schemas.microsoft.com/office/drawing/2014/main" id="{F258E3A5-CA29-AFD5-692D-C6F1780020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1" y="5927726"/>
                        <a:ext cx="26257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11">
            <a:extLst>
              <a:ext uri="{FF2B5EF4-FFF2-40B4-BE49-F238E27FC236}">
                <a16:creationId xmlns:a16="http://schemas.microsoft.com/office/drawing/2014/main" id="{9A277E9A-D3F8-D862-72B1-961B1AEAE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6051" y="6142038"/>
          <a:ext cx="18065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0" imgH="0" progId="Equation.3">
                  <p:embed/>
                </p:oleObj>
              </mc:Choice>
              <mc:Fallback>
                <p:oleObj name="Equation" r:id="rId9" imgW="0" imgH="0" progId="Equation.3">
                  <p:embed/>
                  <p:pic>
                    <p:nvPicPr>
                      <p:cNvPr id="44040" name="Object 11">
                        <a:extLst>
                          <a:ext uri="{FF2B5EF4-FFF2-40B4-BE49-F238E27FC236}">
                            <a16:creationId xmlns:a16="http://schemas.microsoft.com/office/drawing/2014/main" id="{9A277E9A-D3F8-D862-72B1-961B1AEAE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051" y="6142038"/>
                        <a:ext cx="18065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Text Box 12">
            <a:extLst>
              <a:ext uri="{FF2B5EF4-FFF2-40B4-BE49-F238E27FC236}">
                <a16:creationId xmlns:a16="http://schemas.microsoft.com/office/drawing/2014/main" id="{89241072-A08A-4ABD-050E-9EBD89731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1" y="817564"/>
            <a:ext cx="97139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RNGs are designed to simulate random samples from a uniform 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distribution (usually chosen to between 0 and 1).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600">
              <a:latin typeface="Arial" panose="020B0604020202020204" pitchFamily="34" charset="0"/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6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grpSp>
        <p:nvGrpSpPr>
          <p:cNvPr id="24592" name="Group 16">
            <a:extLst>
              <a:ext uri="{FF2B5EF4-FFF2-40B4-BE49-F238E27FC236}">
                <a16:creationId xmlns:a16="http://schemas.microsoft.com/office/drawing/2014/main" id="{619292F0-0DFB-0ED0-B768-91BFFB8686DE}"/>
              </a:ext>
            </a:extLst>
          </p:cNvPr>
          <p:cNvGrpSpPr>
            <a:grpSpLocks/>
          </p:cNvGrpSpPr>
          <p:nvPr/>
        </p:nvGrpSpPr>
        <p:grpSpPr bwMode="auto">
          <a:xfrm>
            <a:off x="1670051" y="5018088"/>
            <a:ext cx="9758363" cy="584200"/>
            <a:chOff x="92" y="3161"/>
            <a:chExt cx="6147" cy="368"/>
          </a:xfrm>
        </p:grpSpPr>
        <p:sp>
          <p:nvSpPr>
            <p:cNvPr id="44043" name="Rectangle 13">
              <a:extLst>
                <a:ext uri="{FF2B5EF4-FFF2-40B4-BE49-F238E27FC236}">
                  <a16:creationId xmlns:a16="http://schemas.microsoft.com/office/drawing/2014/main" id="{D1EDE983-F495-BC45-0EE7-B4362DD83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3295"/>
              <a:ext cx="1593" cy="23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merican Typewriter" charset="0"/>
                </a:rPr>
                <a:t>mean(runif(1000))</a:t>
              </a:r>
            </a:p>
          </p:txBody>
        </p:sp>
        <p:sp>
          <p:nvSpPr>
            <p:cNvPr id="44044" name="Rectangle 14">
              <a:extLst>
                <a:ext uri="{FF2B5EF4-FFF2-40B4-BE49-F238E27FC236}">
                  <a16:creationId xmlns:a16="http://schemas.microsoft.com/office/drawing/2014/main" id="{F69C3B99-8292-565A-F94F-1F5112E5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3295"/>
              <a:ext cx="1506" cy="233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merican Typewriter" charset="0"/>
                </a:rPr>
                <a:t>var(runif(1000))</a:t>
              </a:r>
            </a:p>
          </p:txBody>
        </p:sp>
        <p:sp>
          <p:nvSpPr>
            <p:cNvPr id="44045" name="Rectangle 15">
              <a:extLst>
                <a:ext uri="{FF2B5EF4-FFF2-40B4-BE49-F238E27FC236}">
                  <a16:creationId xmlns:a16="http://schemas.microsoft.com/office/drawing/2014/main" id="{79F357DC-F347-490E-29BC-2BAFF1B10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161"/>
              <a:ext cx="3071" cy="36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merican Typewriter" charset="0"/>
                </a:rPr>
                <a:t>x &lt;- runif(1000)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merican Typewriter" charset="0"/>
                </a:rPr>
                <a:t>cov(x[2:length(x)],x[1:(length(x)-1)])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3">
            <a:extLst>
              <a:ext uri="{FF2B5EF4-FFF2-40B4-BE49-F238E27FC236}">
                <a16:creationId xmlns:a16="http://schemas.microsoft.com/office/drawing/2014/main" id="{A47CAF6E-E5F1-4EB6-2B14-91EC90527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855664"/>
            <a:ext cx="86852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>
                <a:ea typeface="MS Gothic" panose="020B0609070205080204" pitchFamily="49" charset="-128"/>
              </a:rPr>
              <a:t>Sampling from a distribution</a:t>
            </a:r>
          </a:p>
        </p:txBody>
      </p:sp>
      <p:pic>
        <p:nvPicPr>
          <p:cNvPr id="46082" name="Picture 4">
            <a:extLst>
              <a:ext uri="{FF2B5EF4-FFF2-40B4-BE49-F238E27FC236}">
                <a16:creationId xmlns:a16="http://schemas.microsoft.com/office/drawing/2014/main" id="{BC15F528-6D13-F210-EF93-8871DF45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800225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5">
            <a:extLst>
              <a:ext uri="{FF2B5EF4-FFF2-40B4-BE49-F238E27FC236}">
                <a16:creationId xmlns:a16="http://schemas.microsoft.com/office/drawing/2014/main" id="{E82BD569-D4F4-DC08-54D8-609C465F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800225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F668A6A9-12B6-0B9C-A889-DCD2E289BB0A}"/>
              </a:ext>
            </a:extLst>
          </p:cNvPr>
          <p:cNvGrpSpPr>
            <a:grpSpLocks/>
          </p:cNvGrpSpPr>
          <p:nvPr/>
        </p:nvGrpSpPr>
        <p:grpSpPr bwMode="auto">
          <a:xfrm>
            <a:off x="4802189" y="2451100"/>
            <a:ext cx="3946525" cy="547688"/>
            <a:chOff x="2065" y="1544"/>
            <a:chExt cx="2486" cy="345"/>
          </a:xfrm>
        </p:grpSpPr>
        <p:sp>
          <p:nvSpPr>
            <p:cNvPr id="46090" name="Line 7">
              <a:extLst>
                <a:ext uri="{FF2B5EF4-FFF2-40B4-BE49-F238E27FC236}">
                  <a16:creationId xmlns:a16="http://schemas.microsoft.com/office/drawing/2014/main" id="{05E42CB6-FB80-51A7-D606-EF187668B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5" y="1887"/>
              <a:ext cx="2486" cy="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091" name="Text Box 9">
              <a:extLst>
                <a:ext uri="{FF2B5EF4-FFF2-40B4-BE49-F238E27FC236}">
                  <a16:creationId xmlns:a16="http://schemas.microsoft.com/office/drawing/2014/main" id="{88F9C166-B3ED-1CF7-DEC1-089373C8F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1544"/>
              <a:ext cx="753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>
                  <a:ea typeface="MS Gothic" panose="020B0609070205080204" pitchFamily="49" charset="-128"/>
                </a:rPr>
                <a:t>r = 0.85</a:t>
              </a:r>
            </a:p>
          </p:txBody>
        </p:sp>
      </p:grpSp>
      <p:grpSp>
        <p:nvGrpSpPr>
          <p:cNvPr id="45070" name="Group 14">
            <a:extLst>
              <a:ext uri="{FF2B5EF4-FFF2-40B4-BE49-F238E27FC236}">
                <a16:creationId xmlns:a16="http://schemas.microsoft.com/office/drawing/2014/main" id="{42AFD2BA-3CD9-677E-30DD-35F9CDAE767C}"/>
              </a:ext>
            </a:extLst>
          </p:cNvPr>
          <p:cNvGrpSpPr>
            <a:grpSpLocks/>
          </p:cNvGrpSpPr>
          <p:nvPr/>
        </p:nvGrpSpPr>
        <p:grpSpPr bwMode="auto">
          <a:xfrm>
            <a:off x="8748714" y="2998788"/>
            <a:ext cx="1538287" cy="2519362"/>
            <a:chOff x="4551" y="1889"/>
            <a:chExt cx="969" cy="1587"/>
          </a:xfrm>
        </p:grpSpPr>
        <p:sp>
          <p:nvSpPr>
            <p:cNvPr id="46088" name="Line 8">
              <a:extLst>
                <a:ext uri="{FF2B5EF4-FFF2-40B4-BE49-F238E27FC236}">
                  <a16:creationId xmlns:a16="http://schemas.microsoft.com/office/drawing/2014/main" id="{70D3D4AF-C7BE-0728-8FD3-463FD7474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1" y="1889"/>
              <a:ext cx="1" cy="1587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089" name="Text Box 10">
              <a:extLst>
                <a:ext uri="{FF2B5EF4-FFF2-40B4-BE49-F238E27FC236}">
                  <a16:creationId xmlns:a16="http://schemas.microsoft.com/office/drawing/2014/main" id="{D5681599-4BDE-EA8E-E0CC-3B73DBC6D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1" y="3023"/>
              <a:ext cx="789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>
                  <a:latin typeface="Arial" panose="020B0604020202020204" pitchFamily="34" charset="0"/>
                  <a:sym typeface="Symbol" panose="05050102010706020507" pitchFamily="18" charset="2"/>
                </a:rPr>
                <a:t>Δ</a:t>
              </a:r>
              <a:r>
                <a:rPr lang="en-GB" altLang="en-US" sz="2400"/>
                <a:t>t = 28</a:t>
              </a:r>
              <a:endParaRPr lang="en-GB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6086" name="Text Box 11">
            <a:extLst>
              <a:ext uri="{FF2B5EF4-FFF2-40B4-BE49-F238E27FC236}">
                <a16:creationId xmlns:a16="http://schemas.microsoft.com/office/drawing/2014/main" id="{245713F4-84DE-470E-DA6E-3237A0E3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1" y="6243639"/>
            <a:ext cx="36671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/>
              <a:t>Cumulative Probability = P(</a:t>
            </a:r>
            <a:r>
              <a:rPr lang="en-GB" altLang="en-US" sz="2400">
                <a:latin typeface="Arial" panose="020B0604020202020204" pitchFamily="34" charset="0"/>
                <a:sym typeface="Symbol" panose="05050102010706020507" pitchFamily="18" charset="2"/>
              </a:rPr>
              <a:t>Δ</a:t>
            </a:r>
            <a:r>
              <a:rPr lang="en-GB" altLang="en-US" sz="2400">
                <a:latin typeface="Arial" panose="020B0604020202020204" pitchFamily="34" charset="0"/>
              </a:rPr>
              <a:t>t &lt; t</a:t>
            </a:r>
            <a:r>
              <a:rPr lang="en-GB" altLang="en-US" sz="2400"/>
              <a:t>)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A7DA3411-E338-B296-647F-923C77087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3" y="1800226"/>
            <a:ext cx="3768980" cy="646331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merican Typewriter" charset="0"/>
              </a:rPr>
              <a:t>deltat = - log(runif(1))/B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merican Typewriter" charset="0"/>
              </a:rPr>
              <a:t>deltat = rexp(1,B)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7">
            <a:extLst>
              <a:ext uri="{FF2B5EF4-FFF2-40B4-BE49-F238E27FC236}">
                <a16:creationId xmlns:a16="http://schemas.microsoft.com/office/drawing/2014/main" id="{CC0D7B66-4CE6-1708-C651-37797CA1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38250"/>
            <a:ext cx="2533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130" name="Object 8">
            <a:extLst>
              <a:ext uri="{FF2B5EF4-FFF2-40B4-BE49-F238E27FC236}">
                <a16:creationId xmlns:a16="http://schemas.microsoft.com/office/drawing/2014/main" id="{7BD11E4F-0BBB-95C9-4F75-2AD722379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155700"/>
          <a:ext cx="49974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48130" name="Object 8">
                        <a:extLst>
                          <a:ext uri="{FF2B5EF4-FFF2-40B4-BE49-F238E27FC236}">
                            <a16:creationId xmlns:a16="http://schemas.microsoft.com/office/drawing/2014/main" id="{7BD11E4F-0BBB-95C9-4F75-2AD722379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155700"/>
                        <a:ext cx="49974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9">
            <a:extLst>
              <a:ext uri="{FF2B5EF4-FFF2-40B4-BE49-F238E27FC236}">
                <a16:creationId xmlns:a16="http://schemas.microsoft.com/office/drawing/2014/main" id="{4B3DB916-A38E-F125-5661-BEEBE0ADD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571750"/>
            <a:ext cx="3505200" cy="3886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 b="1">
                <a:ea typeface="MS Gothic" panose="020B0609070205080204" pitchFamily="49" charset="-128"/>
              </a:rPr>
              <a:t>Simulation Method</a:t>
            </a:r>
            <a:endParaRPr lang="en-GB" altLang="en-US" sz="24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1. Generate a random number (r) between 0-1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24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2. Use to sample from exponential distribution to give time to next event 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occurring:</a:t>
            </a:r>
          </a:p>
        </p:txBody>
      </p:sp>
      <p:graphicFrame>
        <p:nvGraphicFramePr>
          <p:cNvPr id="48132" name="Object 10">
            <a:extLst>
              <a:ext uri="{FF2B5EF4-FFF2-40B4-BE49-F238E27FC236}">
                <a16:creationId xmlns:a16="http://schemas.microsoft.com/office/drawing/2014/main" id="{5644EB6F-8C44-8E06-7D83-3B86C805AF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9300" y="5513388"/>
          <a:ext cx="167005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0" imgH="0" progId="Equation.3">
                  <p:embed/>
                </p:oleObj>
              </mc:Choice>
              <mc:Fallback>
                <p:oleObj name="Equation" r:id="rId6" imgW="0" imgH="0" progId="Equation.3">
                  <p:embed/>
                  <p:pic>
                    <p:nvPicPr>
                      <p:cNvPr id="48132" name="Object 10">
                        <a:extLst>
                          <a:ext uri="{FF2B5EF4-FFF2-40B4-BE49-F238E27FC236}">
                            <a16:creationId xmlns:a16="http://schemas.microsoft.com/office/drawing/2014/main" id="{5644EB6F-8C44-8E06-7D83-3B86C805AF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300" y="5513388"/>
                        <a:ext cx="1670050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Text Box 12">
            <a:extLst>
              <a:ext uri="{FF2B5EF4-FFF2-40B4-BE49-F238E27FC236}">
                <a16:creationId xmlns:a16="http://schemas.microsoft.com/office/drawing/2014/main" id="{754186AB-572A-FDE8-EA55-52EFE7699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828801"/>
            <a:ext cx="4556125" cy="4278094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Population Size</a:t>
            </a:r>
            <a:r>
              <a:rPr lang="en-US" altLang="en-US" sz="1600" dirty="0">
                <a:latin typeface="American Typewriter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N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Time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t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American Typewriter" charset="0"/>
              </a:rPr>
              <a:t>tmax</a:t>
            </a:r>
            <a:r>
              <a:rPr lang="en-US" altLang="en-US" sz="1600" dirty="0">
                <a:latin typeface="American Typewriter" charset="0"/>
              </a:rPr>
              <a:t> = 100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Parameters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B = 1.0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Setup Graph for Output</a:t>
            </a:r>
            <a:endParaRPr lang="en-US" altLang="en-US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plot(0,0,xlim=c(0,100),</a:t>
            </a:r>
            <a:r>
              <a:rPr lang="en-US" altLang="en-US" sz="1600" dirty="0" err="1"/>
              <a:t>ylim</a:t>
            </a:r>
            <a:r>
              <a:rPr lang="en-US" altLang="en-US" sz="1600" dirty="0"/>
              <a:t>=c(0,110),</a:t>
            </a:r>
            <a:r>
              <a:rPr lang="en-US" altLang="en-US" sz="1600" dirty="0" err="1"/>
              <a:t>pch</a:t>
            </a:r>
            <a:r>
              <a:rPr lang="en-US" altLang="en-US" sz="1600" dirty="0"/>
              <a:t>=NA)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Main Loop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while(t &lt; </a:t>
            </a:r>
            <a:r>
              <a:rPr lang="en-US" altLang="en-US" sz="1600" dirty="0" err="1">
                <a:latin typeface="American Typewriter" charset="0"/>
              </a:rPr>
              <a:t>tmax</a:t>
            </a:r>
            <a:r>
              <a:rPr lang="en-US" altLang="en-US" sz="16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{</a:t>
            </a: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Update time to after next event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t = t - log(</a:t>
            </a:r>
            <a:r>
              <a:rPr lang="en-US" altLang="en-US" sz="1600" dirty="0" err="1">
                <a:latin typeface="American Typewriter" charset="0"/>
              </a:rPr>
              <a:t>runif</a:t>
            </a:r>
            <a:r>
              <a:rPr lang="en-US" altLang="en-US" sz="1600" dirty="0">
                <a:latin typeface="American Typewriter" charset="0"/>
              </a:rPr>
              <a:t>(1))/B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Update State Variable</a:t>
            </a:r>
            <a:endParaRPr lang="en-US" altLang="en-US" sz="16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N = N + 1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merican Typewriter" charset="0"/>
              </a:rPr>
              <a:t># Output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merican Typewriter" charset="0"/>
              </a:rPr>
              <a:t>points(</a:t>
            </a:r>
            <a:r>
              <a:rPr lang="en-US" altLang="en-US" sz="1600" dirty="0" err="1">
                <a:latin typeface="American Typewriter" charset="0"/>
              </a:rPr>
              <a:t>t,N,pch</a:t>
            </a:r>
            <a:r>
              <a:rPr lang="en-US" altLang="en-US" sz="1600" dirty="0">
                <a:latin typeface="American Typewriter" charset="0"/>
              </a:rPr>
              <a:t>=20) 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>
            <a:extLst>
              <a:ext uri="{FF2B5EF4-FFF2-40B4-BE49-F238E27FC236}">
                <a16:creationId xmlns:a16="http://schemas.microsoft.com/office/drawing/2014/main" id="{30ED40EA-D86D-06DB-FD3D-59011083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81050"/>
            <a:ext cx="892016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>
                <a:ea typeface="MS Gothic" panose="020B0609070205080204" pitchFamily="49" charset="-128"/>
              </a:rPr>
              <a:t>Example II: Per Capita Birth Model</a:t>
            </a:r>
          </a:p>
        </p:txBody>
      </p:sp>
      <p:sp>
        <p:nvSpPr>
          <p:cNvPr id="50178" name="Text Box 6">
            <a:extLst>
              <a:ext uri="{FF2B5EF4-FFF2-40B4-BE49-F238E27FC236}">
                <a16:creationId xmlns:a16="http://schemas.microsoft.com/office/drawing/2014/main" id="{D45517FC-43FC-D1D1-277A-A2E1A83A1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925888"/>
            <a:ext cx="2643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Deterministic Representation</a:t>
            </a:r>
            <a:endParaRPr lang="en-GB" altLang="en-US" sz="16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graphicFrame>
        <p:nvGraphicFramePr>
          <p:cNvPr id="50179" name="Object 7">
            <a:extLst>
              <a:ext uri="{FF2B5EF4-FFF2-40B4-BE49-F238E27FC236}">
                <a16:creationId xmlns:a16="http://schemas.microsoft.com/office/drawing/2014/main" id="{AB828D0B-42FE-E97A-E7C3-DE462574F4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9789" y="1882775"/>
          <a:ext cx="8588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50179" name="Object 7">
                        <a:extLst>
                          <a:ext uri="{FF2B5EF4-FFF2-40B4-BE49-F238E27FC236}">
                            <a16:creationId xmlns:a16="http://schemas.microsoft.com/office/drawing/2014/main" id="{AB828D0B-42FE-E97A-E7C3-DE462574F4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9" y="1882775"/>
                        <a:ext cx="85883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Text Box 8">
            <a:extLst>
              <a:ext uri="{FF2B5EF4-FFF2-40B4-BE49-F238E27FC236}">
                <a16:creationId xmlns:a16="http://schemas.microsoft.com/office/drawing/2014/main" id="{DA1EA0DC-6631-54D1-B989-39FF05467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2139950"/>
            <a:ext cx="455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/>
              <a:t>One state variable – Population size</a:t>
            </a:r>
          </a:p>
        </p:txBody>
      </p:sp>
      <p:sp>
        <p:nvSpPr>
          <p:cNvPr id="50181" name="Line 9">
            <a:extLst>
              <a:ext uri="{FF2B5EF4-FFF2-40B4-BE49-F238E27FC236}">
                <a16:creationId xmlns:a16="http://schemas.microsoft.com/office/drawing/2014/main" id="{DB68A96B-A686-E74E-BCDD-1A8D390FC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951" y="1916725"/>
            <a:ext cx="1587" cy="3060700"/>
          </a:xfrm>
          <a:prstGeom prst="line">
            <a:avLst/>
          </a:prstGeom>
          <a:noFill/>
          <a:ln w="36000">
            <a:solidFill>
              <a:srgbClr val="FF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47114" name="Object 10">
            <a:extLst>
              <a:ext uri="{FF2B5EF4-FFF2-40B4-BE49-F238E27FC236}">
                <a16:creationId xmlns:a16="http://schemas.microsoft.com/office/drawing/2014/main" id="{F9897B50-E117-D0ED-2DDF-A389DC237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4068764"/>
          <a:ext cx="6176962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47114" name="Object 10">
                        <a:extLst>
                          <a:ext uri="{FF2B5EF4-FFF2-40B4-BE49-F238E27FC236}">
                            <a16:creationId xmlns:a16="http://schemas.microsoft.com/office/drawing/2014/main" id="{F9897B50-E117-D0ED-2DDF-A389DC237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4068764"/>
                        <a:ext cx="6176962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11">
            <a:extLst>
              <a:ext uri="{FF2B5EF4-FFF2-40B4-BE49-F238E27FC236}">
                <a16:creationId xmlns:a16="http://schemas.microsoft.com/office/drawing/2014/main" id="{4CFD6AC6-6FEE-8EE9-7F84-080E914F66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2614" y="2325689"/>
          <a:ext cx="18383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47115" name="Object 11">
                        <a:extLst>
                          <a:ext uri="{FF2B5EF4-FFF2-40B4-BE49-F238E27FC236}">
                            <a16:creationId xmlns:a16="http://schemas.microsoft.com/office/drawing/2014/main" id="{4CFD6AC6-6FEE-8EE9-7F84-080E914F6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614" y="2325689"/>
                        <a:ext cx="18383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Rectangle 12">
            <a:extLst>
              <a:ext uri="{FF2B5EF4-FFF2-40B4-BE49-F238E27FC236}">
                <a16:creationId xmlns:a16="http://schemas.microsoft.com/office/drawing/2014/main" id="{0C3161A1-81C0-DFDF-B511-C7E89D53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388" y="3211513"/>
            <a:ext cx="5181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Single Event -  Birth, with per capita birth rate</a:t>
            </a:r>
          </a:p>
        </p:txBody>
      </p:sp>
      <p:grpSp>
        <p:nvGrpSpPr>
          <p:cNvPr id="47119" name="Group 15">
            <a:extLst>
              <a:ext uri="{FF2B5EF4-FFF2-40B4-BE49-F238E27FC236}">
                <a16:creationId xmlns:a16="http://schemas.microsoft.com/office/drawing/2014/main" id="{5418ED74-1CC1-6B18-A4BD-E4F4FA5A939E}"/>
              </a:ext>
            </a:extLst>
          </p:cNvPr>
          <p:cNvGrpSpPr>
            <a:grpSpLocks/>
          </p:cNvGrpSpPr>
          <p:nvPr/>
        </p:nvGrpSpPr>
        <p:grpSpPr bwMode="auto">
          <a:xfrm>
            <a:off x="1728788" y="5159376"/>
            <a:ext cx="8863012" cy="1698625"/>
            <a:chOff x="129" y="3250"/>
            <a:chExt cx="5583" cy="1070"/>
          </a:xfrm>
        </p:grpSpPr>
        <p:sp>
          <p:nvSpPr>
            <p:cNvPr id="50187" name="Text Box 5">
              <a:extLst>
                <a:ext uri="{FF2B5EF4-FFF2-40B4-BE49-F238E27FC236}">
                  <a16:creationId xmlns:a16="http://schemas.microsoft.com/office/drawing/2014/main" id="{883EECEA-257D-40F7-F23D-63B43768F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" y="3250"/>
              <a:ext cx="511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/>
                <a:t>Can simulate process using the same inter-event time distribution than we found for simple birth model as rate of events </a:t>
              </a:r>
              <a:r>
                <a:rPr lang="en-GB" altLang="en-US" sz="2400" b="1"/>
                <a:t>r = </a:t>
              </a:r>
              <a:r>
                <a:rPr lang="en-GB" altLang="en-US" sz="2400" b="1">
                  <a:sym typeface="Symbol" panose="05050102010706020507" pitchFamily="18" charset="2"/>
                </a:rPr>
                <a:t>μN</a:t>
              </a:r>
              <a:r>
                <a:rPr lang="en-GB" altLang="en-US" sz="2400">
                  <a:sym typeface="Symbol" panose="05050102010706020507" pitchFamily="18" charset="2"/>
                </a:rPr>
                <a:t> is constant between steps of the model.</a:t>
              </a:r>
              <a:endParaRPr lang="en-GB" altLang="en-US" sz="2400">
                <a:latin typeface="Arial" panose="020B0604020202020204" pitchFamily="34" charset="0"/>
              </a:endParaRPr>
            </a:p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GB" altLang="en-US" sz="1600">
                <a:latin typeface="Arial" panose="020B0604020202020204" pitchFamily="34" charset="0"/>
              </a:endParaRPr>
            </a:p>
          </p:txBody>
        </p:sp>
        <p:graphicFrame>
          <p:nvGraphicFramePr>
            <p:cNvPr id="50188" name="Object 13">
              <a:extLst>
                <a:ext uri="{FF2B5EF4-FFF2-40B4-BE49-F238E27FC236}">
                  <a16:creationId xmlns:a16="http://schemas.microsoft.com/office/drawing/2014/main" id="{1A3A3713-2121-4A23-EBDC-AEFFF07F02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0" y="3785"/>
            <a:ext cx="1052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0" imgH="0" progId="Equation.3">
                    <p:embed/>
                  </p:oleObj>
                </mc:Choice>
                <mc:Fallback>
                  <p:oleObj name="Equation" r:id="rId9" imgW="0" imgH="0" progId="Equation.3">
                    <p:embed/>
                    <p:pic>
                      <p:nvPicPr>
                        <p:cNvPr id="50188" name="Object 13">
                          <a:extLst>
                            <a:ext uri="{FF2B5EF4-FFF2-40B4-BE49-F238E27FC236}">
                              <a16:creationId xmlns:a16="http://schemas.microsoft.com/office/drawing/2014/main" id="{1A3A3713-2121-4A23-EBDC-AEFFF07F02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0" y="3785"/>
                          <a:ext cx="1052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86" name="Rectangle 14">
            <a:extLst>
              <a:ext uri="{FF2B5EF4-FFF2-40B4-BE49-F238E27FC236}">
                <a16:creationId xmlns:a16="http://schemas.microsoft.com/office/drawing/2014/main" id="{0D7EF13D-DCCC-C03C-65C8-1A25DFA53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88" y="1806575"/>
            <a:ext cx="88392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42" name="Picture 26" descr="duckFade6">
            <a:extLst>
              <a:ext uri="{FF2B5EF4-FFF2-40B4-BE49-F238E27FC236}">
                <a16:creationId xmlns:a16="http://schemas.microsoft.com/office/drawing/2014/main" id="{20E57C8A-9912-F817-3D25-F118D2E7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902326"/>
            <a:ext cx="144145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le 1">
            <a:extLst>
              <a:ext uri="{FF2B5EF4-FFF2-40B4-BE49-F238E27FC236}">
                <a16:creationId xmlns:a16="http://schemas.microsoft.com/office/drawing/2014/main" id="{2AD7EA2C-321F-09D6-BA05-E11FFE045A2B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Deterministic Population Models</a:t>
            </a:r>
          </a:p>
        </p:txBody>
      </p:sp>
      <p:sp>
        <p:nvSpPr>
          <p:cNvPr id="86028" name="Text Box 12">
            <a:extLst>
              <a:ext uri="{FF2B5EF4-FFF2-40B4-BE49-F238E27FC236}">
                <a16:creationId xmlns:a16="http://schemas.microsoft.com/office/drawing/2014/main" id="{4129059D-6B84-17FC-10DE-E8F832F2C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4473575"/>
            <a:ext cx="4713288" cy="10223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Population is represented by </a:t>
            </a:r>
            <a:r>
              <a:rPr lang="en-GB" altLang="en-US" sz="2400" b="1">
                <a:ea typeface="MS Gothic" panose="020B0609070205080204" pitchFamily="49" charset="-128"/>
              </a:rPr>
              <a:t>real</a:t>
            </a:r>
            <a:endParaRPr lang="en-GB" altLang="en-US" sz="24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numbers which change continuously</a:t>
            </a:r>
            <a:endParaRPr lang="en-GB" altLang="en-US" sz="18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graphicFrame>
        <p:nvGraphicFramePr>
          <p:cNvPr id="15364" name="Object 13">
            <a:extLst>
              <a:ext uri="{FF2B5EF4-FFF2-40B4-BE49-F238E27FC236}">
                <a16:creationId xmlns:a16="http://schemas.microsoft.com/office/drawing/2014/main" id="{A5CA78E6-548D-A7E0-75EB-1E1254F779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3251" y="2005014"/>
          <a:ext cx="3465513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15364" name="Object 13">
                        <a:extLst>
                          <a:ext uri="{FF2B5EF4-FFF2-40B4-BE49-F238E27FC236}">
                            <a16:creationId xmlns:a16="http://schemas.microsoft.com/office/drawing/2014/main" id="{A5CA78E6-548D-A7E0-75EB-1E1254F779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1" y="2005014"/>
                        <a:ext cx="3465513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19">
            <a:extLst>
              <a:ext uri="{FF2B5EF4-FFF2-40B4-BE49-F238E27FC236}">
                <a16:creationId xmlns:a16="http://schemas.microsoft.com/office/drawing/2014/main" id="{49E3F9BA-BA52-ECC7-0417-D5324492B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752600"/>
            <a:ext cx="5200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Easy to “solve” numerically and sometimes analytically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Under certain limits provide a “good enough” description of the dynamics of natural populations …</a:t>
            </a:r>
          </a:p>
        </p:txBody>
      </p:sp>
      <p:pic>
        <p:nvPicPr>
          <p:cNvPr id="86036" name="Picture 20">
            <a:extLst>
              <a:ext uri="{FF2B5EF4-FFF2-40B4-BE49-F238E27FC236}">
                <a16:creationId xmlns:a16="http://schemas.microsoft.com/office/drawing/2014/main" id="{38FDA260-64A1-F89B-8B39-5EEDCF56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5902326"/>
            <a:ext cx="9747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7" name="Picture 21" descr="duckFade2">
            <a:extLst>
              <a:ext uri="{FF2B5EF4-FFF2-40B4-BE49-F238E27FC236}">
                <a16:creationId xmlns:a16="http://schemas.microsoft.com/office/drawing/2014/main" id="{46F42BDA-B024-4761-45B9-A5C7751B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902325"/>
            <a:ext cx="10668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9" name="Picture 23" descr="duckFade3">
            <a:extLst>
              <a:ext uri="{FF2B5EF4-FFF2-40B4-BE49-F238E27FC236}">
                <a16:creationId xmlns:a16="http://schemas.microsoft.com/office/drawing/2014/main" id="{09E34698-0AFD-6AA9-E782-CCF48A4E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913438"/>
            <a:ext cx="11303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40" name="Picture 24" descr="duckFade4">
            <a:extLst>
              <a:ext uri="{FF2B5EF4-FFF2-40B4-BE49-F238E27FC236}">
                <a16:creationId xmlns:a16="http://schemas.microsoft.com/office/drawing/2014/main" id="{979BBD82-546C-6511-D51C-9432C539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5913438"/>
            <a:ext cx="12001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41" name="Picture 25" descr="duckFade5">
            <a:extLst>
              <a:ext uri="{FF2B5EF4-FFF2-40B4-BE49-F238E27FC236}">
                <a16:creationId xmlns:a16="http://schemas.microsoft.com/office/drawing/2014/main" id="{153904A5-46BC-C647-FA85-7E39F317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61064"/>
            <a:ext cx="1143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8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6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8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0" descr="PureBirth1">
            <a:extLst>
              <a:ext uri="{FF2B5EF4-FFF2-40B4-BE49-F238E27FC236}">
                <a16:creationId xmlns:a16="http://schemas.microsoft.com/office/drawing/2014/main" id="{F4727C03-19AB-08FC-1BE2-DCC97189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50925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1" name="Picture 11" descr="PureBirth2">
            <a:extLst>
              <a:ext uri="{FF2B5EF4-FFF2-40B4-BE49-F238E27FC236}">
                <a16:creationId xmlns:a16="http://schemas.microsoft.com/office/drawing/2014/main" id="{33DC0A6F-01EF-9CDF-3552-F1DC261C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1" y="1066801"/>
            <a:ext cx="47085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5">
            <a:extLst>
              <a:ext uri="{FF2B5EF4-FFF2-40B4-BE49-F238E27FC236}">
                <a16:creationId xmlns:a16="http://schemas.microsoft.com/office/drawing/2014/main" id="{817D8609-6537-9A1B-9BF5-BEF42F8C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6" y="776289"/>
            <a:ext cx="95154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/>
              <a:t>Per Capita Birth Model – Simulations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1B92273E-833A-7076-718A-2A8C15D5D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4" y="5654676"/>
            <a:ext cx="81803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 </a:t>
            </a:r>
            <a:r>
              <a:rPr lang="en-US" altLang="en-US" sz="2400" b="1"/>
              <a:t>Variation </a:t>
            </a:r>
            <a:r>
              <a:rPr lang="en-US" altLang="en-US" sz="2400"/>
              <a:t>between realisations is greatest at small population sizes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Need</a:t>
            </a:r>
            <a:r>
              <a:rPr lang="en-US" altLang="en-US" sz="2400" b="1"/>
              <a:t> multiple replicates </a:t>
            </a:r>
            <a:r>
              <a:rPr lang="en-US" altLang="en-US" sz="2400"/>
              <a:t>to quantify variation numerically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>
            <a:extLst>
              <a:ext uri="{FF2B5EF4-FFF2-40B4-BE49-F238E27FC236}">
                <a16:creationId xmlns:a16="http://schemas.microsoft.com/office/drawing/2014/main" id="{F26121BB-FDC1-4B68-AA50-170C2FA3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855664"/>
            <a:ext cx="86852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>
                <a:ea typeface="MS Gothic" panose="020B0609070205080204" pitchFamily="49" charset="-128"/>
              </a:rPr>
              <a:t>Markov Property</a:t>
            </a:r>
          </a:p>
        </p:txBody>
      </p:sp>
      <p:sp>
        <p:nvSpPr>
          <p:cNvPr id="54274" name="Text Box 5">
            <a:extLst>
              <a:ext uri="{FF2B5EF4-FFF2-40B4-BE49-F238E27FC236}">
                <a16:creationId xmlns:a16="http://schemas.microsoft.com/office/drawing/2014/main" id="{9F2FD5E6-DDD7-7D76-C1A5-4262AD2C5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9" y="1905000"/>
            <a:ext cx="81121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>
                <a:ea typeface="MS Gothic" panose="020B0609070205080204" pitchFamily="49" charset="-128"/>
              </a:rPr>
              <a:t>Providing the probability of events are </a:t>
            </a:r>
            <a:r>
              <a:rPr lang="en-GB" altLang="en-US" b="1">
                <a:ea typeface="MS Gothic" panose="020B0609070205080204" pitchFamily="49" charset="-128"/>
              </a:rPr>
              <a:t>time-independent</a:t>
            </a:r>
            <a:r>
              <a:rPr lang="en-GB" altLang="en-US">
                <a:ea typeface="MS Gothic" panose="020B0609070205080204" pitchFamily="49" charset="-128"/>
              </a:rPr>
              <a:t> and determined only by the </a:t>
            </a:r>
            <a:r>
              <a:rPr lang="en-GB" altLang="en-US" b="1">
                <a:ea typeface="MS Gothic" panose="020B0609070205080204" pitchFamily="49" charset="-128"/>
              </a:rPr>
              <a:t>current state</a:t>
            </a:r>
            <a:r>
              <a:rPr lang="en-GB" altLang="en-US">
                <a:ea typeface="MS Gothic" panose="020B0609070205080204" pitchFamily="49" charset="-128"/>
              </a:rPr>
              <a:t> then the model will satisfy the 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>
                <a:ea typeface="MS Gothic" panose="020B0609070205080204" pitchFamily="49" charset="-128"/>
              </a:rPr>
              <a:t>memoryless condition:</a:t>
            </a:r>
            <a:endParaRPr lang="en-GB" altLang="en-US" sz="1600">
              <a:latin typeface="Arial" panose="020B0604020202020204" pitchFamily="34" charset="0"/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6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6BE8398A-5242-40EB-DBAA-285693A50E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2113" y="4267201"/>
          <a:ext cx="838835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6BE8398A-5242-40EB-DBAA-285693A50E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267201"/>
                        <a:ext cx="838835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7">
            <a:extLst>
              <a:ext uri="{FF2B5EF4-FFF2-40B4-BE49-F238E27FC236}">
                <a16:creationId xmlns:a16="http://schemas.microsoft.com/office/drawing/2014/main" id="{59E0C2EA-1BAF-6AB4-9209-032E50EE4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5791200"/>
            <a:ext cx="85963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/>
              <a:t>and the time between events will be </a:t>
            </a:r>
            <a:r>
              <a:rPr lang="en-GB" altLang="en-US" b="1"/>
              <a:t>exponentially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b="1"/>
              <a:t>distributed</a:t>
            </a:r>
            <a:r>
              <a:rPr lang="en-GB" altLang="en-US"/>
              <a:t>.</a:t>
            </a:r>
            <a:endParaRPr lang="en-US" altLang="en-US"/>
          </a:p>
        </p:txBody>
      </p:sp>
      <p:grpSp>
        <p:nvGrpSpPr>
          <p:cNvPr id="49179" name="Group 27">
            <a:extLst>
              <a:ext uri="{FF2B5EF4-FFF2-40B4-BE49-F238E27FC236}">
                <a16:creationId xmlns:a16="http://schemas.microsoft.com/office/drawing/2014/main" id="{93E71459-B401-C5EA-7851-CEF4F192D77E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28701"/>
            <a:ext cx="1938338" cy="771525"/>
            <a:chOff x="3168" y="648"/>
            <a:chExt cx="1221" cy="486"/>
          </a:xfrm>
        </p:grpSpPr>
        <p:sp>
          <p:nvSpPr>
            <p:cNvPr id="54284" name="Oval 14">
              <a:extLst>
                <a:ext uri="{FF2B5EF4-FFF2-40B4-BE49-F238E27FC236}">
                  <a16:creationId xmlns:a16="http://schemas.microsoft.com/office/drawing/2014/main" id="{A1FFC86F-CEA0-189A-440C-2EF7EBD73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780"/>
              <a:ext cx="144" cy="13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4285" name="Oval 15">
              <a:extLst>
                <a:ext uri="{FF2B5EF4-FFF2-40B4-BE49-F238E27FC236}">
                  <a16:creationId xmlns:a16="http://schemas.microsoft.com/office/drawing/2014/main" id="{CEA273C3-3133-DF71-769B-A2C09DE77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002"/>
              <a:ext cx="144" cy="13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4286" name="Oval 16">
              <a:extLst>
                <a:ext uri="{FF2B5EF4-FFF2-40B4-BE49-F238E27FC236}">
                  <a16:creationId xmlns:a16="http://schemas.microsoft.com/office/drawing/2014/main" id="{66E0A9B0-7B2F-F07A-085E-F23EE57C4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648"/>
              <a:ext cx="144" cy="13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cxnSp>
          <p:nvCxnSpPr>
            <p:cNvPr id="54287" name="AutoShape 19">
              <a:extLst>
                <a:ext uri="{FF2B5EF4-FFF2-40B4-BE49-F238E27FC236}">
                  <a16:creationId xmlns:a16="http://schemas.microsoft.com/office/drawing/2014/main" id="{A80C0DA1-7D5D-5D57-0DBD-B81621C163B5}"/>
                </a:ext>
              </a:extLst>
            </p:cNvPr>
            <p:cNvCxnSpPr>
              <a:cxnSpLocks noChangeShapeType="1"/>
              <a:endCxn id="54285" idx="1"/>
            </p:cNvCxnSpPr>
            <p:nvPr/>
          </p:nvCxnSpPr>
          <p:spPr bwMode="auto">
            <a:xfrm>
              <a:off x="3303" y="873"/>
              <a:ext cx="318" cy="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8" name="AutoShape 20">
              <a:extLst>
                <a:ext uri="{FF2B5EF4-FFF2-40B4-BE49-F238E27FC236}">
                  <a16:creationId xmlns:a16="http://schemas.microsoft.com/office/drawing/2014/main" id="{5A5BF611-B071-9425-C66D-EB8D86A22705}"/>
                </a:ext>
              </a:extLst>
            </p:cNvPr>
            <p:cNvCxnSpPr>
              <a:cxnSpLocks noChangeShapeType="1"/>
              <a:stCxn id="54285" idx="7"/>
              <a:endCxn id="54286" idx="3"/>
            </p:cNvCxnSpPr>
            <p:nvPr/>
          </p:nvCxnSpPr>
          <p:spPr bwMode="auto">
            <a:xfrm flipV="1">
              <a:off x="3723" y="761"/>
              <a:ext cx="378" cy="2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9" name="AutoShape 21">
              <a:extLst>
                <a:ext uri="{FF2B5EF4-FFF2-40B4-BE49-F238E27FC236}">
                  <a16:creationId xmlns:a16="http://schemas.microsoft.com/office/drawing/2014/main" id="{8226B311-F789-F905-07EB-ED3EBD91C966}"/>
                </a:ext>
              </a:extLst>
            </p:cNvPr>
            <p:cNvCxnSpPr>
              <a:cxnSpLocks noChangeShapeType="1"/>
              <a:stCxn id="54286" idx="6"/>
              <a:endCxn id="54281" idx="1"/>
            </p:cNvCxnSpPr>
            <p:nvPr/>
          </p:nvCxnSpPr>
          <p:spPr bwMode="auto">
            <a:xfrm>
              <a:off x="4224" y="714"/>
              <a:ext cx="165" cy="11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9180" name="Group 28">
            <a:extLst>
              <a:ext uri="{FF2B5EF4-FFF2-40B4-BE49-F238E27FC236}">
                <a16:creationId xmlns:a16="http://schemas.microsoft.com/office/drawing/2014/main" id="{54A658F4-14C4-643E-4DA7-CC5EECF86E09}"/>
              </a:ext>
            </a:extLst>
          </p:cNvPr>
          <p:cNvGrpSpPr>
            <a:grpSpLocks/>
          </p:cNvGrpSpPr>
          <p:nvPr/>
        </p:nvGrpSpPr>
        <p:grpSpPr bwMode="auto">
          <a:xfrm>
            <a:off x="8458201" y="1028701"/>
            <a:ext cx="1592263" cy="466725"/>
            <a:chOff x="4368" y="648"/>
            <a:chExt cx="1003" cy="294"/>
          </a:xfrm>
        </p:grpSpPr>
        <p:sp>
          <p:nvSpPr>
            <p:cNvPr id="54281" name="Oval 17">
              <a:extLst>
                <a:ext uri="{FF2B5EF4-FFF2-40B4-BE49-F238E27FC236}">
                  <a16:creationId xmlns:a16="http://schemas.microsoft.com/office/drawing/2014/main" id="{A6D7B8FE-7BFA-99E1-0163-76F1EF14B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810"/>
              <a:ext cx="144" cy="13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4282" name="Oval 18">
              <a:extLst>
                <a:ext uri="{FF2B5EF4-FFF2-40B4-BE49-F238E27FC236}">
                  <a16:creationId xmlns:a16="http://schemas.microsoft.com/office/drawing/2014/main" id="{3F4D5F5C-44DD-83CA-8141-39A96A35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" y="648"/>
              <a:ext cx="144" cy="13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cxnSp>
          <p:nvCxnSpPr>
            <p:cNvPr id="54283" name="AutoShape 22">
              <a:extLst>
                <a:ext uri="{FF2B5EF4-FFF2-40B4-BE49-F238E27FC236}">
                  <a16:creationId xmlns:a16="http://schemas.microsoft.com/office/drawing/2014/main" id="{D7EC4C4C-29F2-7A75-0740-C69E68FD8612}"/>
                </a:ext>
              </a:extLst>
            </p:cNvPr>
            <p:cNvCxnSpPr>
              <a:cxnSpLocks noChangeShapeType="1"/>
              <a:stCxn id="54281" idx="6"/>
              <a:endCxn id="54282" idx="2"/>
            </p:cNvCxnSpPr>
            <p:nvPr/>
          </p:nvCxnSpPr>
          <p:spPr bwMode="auto">
            <a:xfrm flipV="1">
              <a:off x="4512" y="714"/>
              <a:ext cx="715" cy="1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9175" name="Object 23">
            <a:extLst>
              <a:ext uri="{FF2B5EF4-FFF2-40B4-BE49-F238E27FC236}">
                <a16:creationId xmlns:a16="http://schemas.microsoft.com/office/drawing/2014/main" id="{9CC0A7CE-0943-FD7E-A7A7-0979E4CFD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3900" y="1316038"/>
          <a:ext cx="8715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49175" name="Object 23">
                        <a:extLst>
                          <a:ext uri="{FF2B5EF4-FFF2-40B4-BE49-F238E27FC236}">
                            <a16:creationId xmlns:a16="http://schemas.microsoft.com/office/drawing/2014/main" id="{9CC0A7CE-0943-FD7E-A7A7-0979E4CFDE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3900" y="1316038"/>
                        <a:ext cx="8715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24">
            <a:extLst>
              <a:ext uri="{FF2B5EF4-FFF2-40B4-BE49-F238E27FC236}">
                <a16:creationId xmlns:a16="http://schemas.microsoft.com/office/drawing/2014/main" id="{4A106DAF-B324-E5D9-1386-96E6EC76A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1539" y="1447800"/>
          <a:ext cx="5667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49176" name="Object 24">
                        <a:extLst>
                          <a:ext uri="{FF2B5EF4-FFF2-40B4-BE49-F238E27FC236}">
                            <a16:creationId xmlns:a16="http://schemas.microsoft.com/office/drawing/2014/main" id="{4A106DAF-B324-E5D9-1386-96E6EC76A1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1539" y="1447800"/>
                        <a:ext cx="5667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9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9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4">
            <a:extLst>
              <a:ext uri="{FF2B5EF4-FFF2-40B4-BE49-F238E27FC236}">
                <a16:creationId xmlns:a16="http://schemas.microsoft.com/office/drawing/2014/main" id="{9013E07A-5DE7-C8D6-F5A2-1C08DF294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785813"/>
            <a:ext cx="6878638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>
                <a:ea typeface="MS Gothic" panose="020B0609070205080204" pitchFamily="49" charset="-128"/>
              </a:rPr>
              <a:t>Example III: Logistic Growth</a:t>
            </a:r>
            <a:endParaRPr lang="en-GB" altLang="en-US" sz="24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56322" name="Text Box 5">
            <a:extLst>
              <a:ext uri="{FF2B5EF4-FFF2-40B4-BE49-F238E27FC236}">
                <a16:creationId xmlns:a16="http://schemas.microsoft.com/office/drawing/2014/main" id="{34BC3983-83F1-5532-2B0E-F94777F5F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1" y="2562226"/>
            <a:ext cx="44053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/>
              <a:t>Two events: ``Birth’’ and ``Death’’</a:t>
            </a:r>
          </a:p>
        </p:txBody>
      </p:sp>
      <p:graphicFrame>
        <p:nvGraphicFramePr>
          <p:cNvPr id="53258" name="Object 10">
            <a:extLst>
              <a:ext uri="{FF2B5EF4-FFF2-40B4-BE49-F238E27FC236}">
                <a16:creationId xmlns:a16="http://schemas.microsoft.com/office/drawing/2014/main" id="{215E6CC4-174D-FEC3-F7EB-422F5EFEE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063" y="3254376"/>
          <a:ext cx="60071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53258" name="Object 10">
                        <a:extLst>
                          <a:ext uri="{FF2B5EF4-FFF2-40B4-BE49-F238E27FC236}">
                            <a16:creationId xmlns:a16="http://schemas.microsoft.com/office/drawing/2014/main" id="{215E6CC4-174D-FEC3-F7EB-422F5EFEE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254376"/>
                        <a:ext cx="60071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>
            <a:extLst>
              <a:ext uri="{FF2B5EF4-FFF2-40B4-BE49-F238E27FC236}">
                <a16:creationId xmlns:a16="http://schemas.microsoft.com/office/drawing/2014/main" id="{D5D6313E-1B1A-218B-8F4E-84C24C4F15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063" y="3606801"/>
          <a:ext cx="6513512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53259" name="Object 11">
                        <a:extLst>
                          <a:ext uri="{FF2B5EF4-FFF2-40B4-BE49-F238E27FC236}">
                            <a16:creationId xmlns:a16="http://schemas.microsoft.com/office/drawing/2014/main" id="{D5D6313E-1B1A-218B-8F4E-84C24C4F1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3606801"/>
                        <a:ext cx="6513512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12">
            <a:extLst>
              <a:ext uri="{FF2B5EF4-FFF2-40B4-BE49-F238E27FC236}">
                <a16:creationId xmlns:a16="http://schemas.microsoft.com/office/drawing/2014/main" id="{5998D45A-27A2-CDB1-6294-3A037827CB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2238" y="1544639"/>
          <a:ext cx="2792412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0" imgH="0" progId="Equation.3">
                  <p:embed/>
                </p:oleObj>
              </mc:Choice>
              <mc:Fallback>
                <p:oleObj name="Equation" r:id="rId7" imgW="0" imgH="0" progId="Equation.3">
                  <p:embed/>
                  <p:pic>
                    <p:nvPicPr>
                      <p:cNvPr id="56325" name="Object 12">
                        <a:extLst>
                          <a:ext uri="{FF2B5EF4-FFF2-40B4-BE49-F238E27FC236}">
                            <a16:creationId xmlns:a16="http://schemas.microsoft.com/office/drawing/2014/main" id="{5998D45A-27A2-CDB1-6294-3A037827CB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2238" y="1544639"/>
                        <a:ext cx="2792412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Text Box 9">
            <a:extLst>
              <a:ext uri="{FF2B5EF4-FFF2-40B4-BE49-F238E27FC236}">
                <a16:creationId xmlns:a16="http://schemas.microsoft.com/office/drawing/2014/main" id="{AF51998D-7CCE-E885-95F6-0E951742B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76826"/>
            <a:ext cx="278288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R</a:t>
            </a:r>
            <a:r>
              <a:rPr lang="en-GB" altLang="en-US" sz="2400" baseline="-250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TOTAL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 = R</a:t>
            </a:r>
            <a:r>
              <a:rPr lang="en-GB" altLang="en-US" sz="2400" baseline="-250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1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 + R</a:t>
            </a:r>
            <a:r>
              <a:rPr lang="en-GB" altLang="en-US" sz="2400" baseline="-250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2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ea typeface="MS Gothic" panose="020B0609070205080204" pitchFamily="49" charset="-128"/>
              </a:rPr>
              <a:t> 		+ ...</a:t>
            </a:r>
          </a:p>
        </p:txBody>
      </p:sp>
      <p:grpSp>
        <p:nvGrpSpPr>
          <p:cNvPr id="53275" name="Group 27">
            <a:extLst>
              <a:ext uri="{FF2B5EF4-FFF2-40B4-BE49-F238E27FC236}">
                <a16:creationId xmlns:a16="http://schemas.microsoft.com/office/drawing/2014/main" id="{E808E85A-3F0C-2938-ECDE-1BCBCA6E451E}"/>
              </a:ext>
            </a:extLst>
          </p:cNvPr>
          <p:cNvGrpSpPr>
            <a:grpSpLocks/>
          </p:cNvGrpSpPr>
          <p:nvPr/>
        </p:nvGrpSpPr>
        <p:grpSpPr bwMode="auto">
          <a:xfrm>
            <a:off x="1701801" y="5076825"/>
            <a:ext cx="8482013" cy="1614488"/>
            <a:chOff x="112" y="3198"/>
            <a:chExt cx="5343" cy="1017"/>
          </a:xfrm>
        </p:grpSpPr>
        <p:sp>
          <p:nvSpPr>
            <p:cNvPr id="56335" name="Text Box 14">
              <a:extLst>
                <a:ext uri="{FF2B5EF4-FFF2-40B4-BE49-F238E27FC236}">
                  <a16:creationId xmlns:a16="http://schemas.microsoft.com/office/drawing/2014/main" id="{28D54972-AF09-5F7D-CD61-7314504D8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" y="3198"/>
              <a:ext cx="4306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>
                  <a:ea typeface="MS Gothic" panose="020B0609070205080204" pitchFamily="49" charset="-128"/>
                </a:rPr>
                <a:t>Define the total rate of events </a:t>
              </a:r>
              <a:r>
                <a:rPr lang="en-GB" altLang="en-US" sz="2400" b="1">
                  <a:ea typeface="MS Gothic" panose="020B0609070205080204" pitchFamily="49" charset="-128"/>
                </a:rPr>
                <a:t>R</a:t>
              </a:r>
              <a:r>
                <a:rPr lang="en-GB" altLang="en-US" sz="2400" b="1" baseline="-25000">
                  <a:ea typeface="MS Gothic" panose="020B0609070205080204" pitchFamily="49" charset="-128"/>
                </a:rPr>
                <a:t>TOTAL</a:t>
              </a:r>
              <a:r>
                <a:rPr lang="en-GB" altLang="en-US" sz="2400" b="1">
                  <a:ea typeface="MS Gothic" panose="020B0609070205080204" pitchFamily="49" charset="-128"/>
                </a:rPr>
                <a:t> </a:t>
              </a:r>
              <a:endParaRPr lang="en-GB" altLang="en-US" sz="2400">
                <a:ea typeface="MS Gothic" panose="020B0609070205080204" pitchFamily="49" charset="-128"/>
              </a:endParaRPr>
            </a:p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>
                  <a:ea typeface="MS Gothic" panose="020B0609070205080204" pitchFamily="49" charset="-128"/>
                </a:rPr>
                <a:t>(probability of something happening per unit time)</a:t>
              </a:r>
              <a:endParaRPr lang="en-GB" altLang="en-US" sz="2400">
                <a:solidFill>
                  <a:srgbClr val="FFFF00"/>
                </a:solidFill>
                <a:ea typeface="MS Gothic" panose="020B0609070205080204" pitchFamily="49" charset="-128"/>
              </a:endParaRPr>
            </a:p>
          </p:txBody>
        </p:sp>
        <p:graphicFrame>
          <p:nvGraphicFramePr>
            <p:cNvPr id="56336" name="Object 15">
              <a:extLst>
                <a:ext uri="{FF2B5EF4-FFF2-40B4-BE49-F238E27FC236}">
                  <a16:creationId xmlns:a16="http://schemas.microsoft.com/office/drawing/2014/main" id="{63CDE503-55CE-5081-0041-04774DC1BC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" y="3769"/>
            <a:ext cx="534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0" imgH="0" progId="Equation.3">
                    <p:embed/>
                  </p:oleObj>
                </mc:Choice>
                <mc:Fallback>
                  <p:oleObj name="Equation" r:id="rId9" imgW="0" imgH="0" progId="Equation.3">
                    <p:embed/>
                    <p:pic>
                      <p:nvPicPr>
                        <p:cNvPr id="56336" name="Object 15">
                          <a:extLst>
                            <a:ext uri="{FF2B5EF4-FFF2-40B4-BE49-F238E27FC236}">
                              <a16:creationId xmlns:a16="http://schemas.microsoft.com/office/drawing/2014/main" id="{63CDE503-55CE-5081-0041-04774DC1BC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" y="3769"/>
                          <a:ext cx="5343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328" name="Rectangle 16">
            <a:extLst>
              <a:ext uri="{FF2B5EF4-FFF2-40B4-BE49-F238E27FC236}">
                <a16:creationId xmlns:a16="http://schemas.microsoft.com/office/drawing/2014/main" id="{70FD3D54-50DF-CE5F-5327-615888B3D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62225"/>
            <a:ext cx="8832850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pSp>
        <p:nvGrpSpPr>
          <p:cNvPr id="53272" name="Group 24">
            <a:extLst>
              <a:ext uri="{FF2B5EF4-FFF2-40B4-BE49-F238E27FC236}">
                <a16:creationId xmlns:a16="http://schemas.microsoft.com/office/drawing/2014/main" id="{3FA6B5D5-6528-3A75-D9C5-1207BEC2C9FC}"/>
              </a:ext>
            </a:extLst>
          </p:cNvPr>
          <p:cNvGrpSpPr>
            <a:grpSpLocks/>
          </p:cNvGrpSpPr>
          <p:nvPr/>
        </p:nvGrpSpPr>
        <p:grpSpPr bwMode="auto">
          <a:xfrm>
            <a:off x="1770063" y="3095626"/>
            <a:ext cx="8051800" cy="2392363"/>
            <a:chOff x="230" y="1950"/>
            <a:chExt cx="5072" cy="1507"/>
          </a:xfrm>
        </p:grpSpPr>
        <p:sp>
          <p:nvSpPr>
            <p:cNvPr id="56330" name="Rectangle 19">
              <a:extLst>
                <a:ext uri="{FF2B5EF4-FFF2-40B4-BE49-F238E27FC236}">
                  <a16:creationId xmlns:a16="http://schemas.microsoft.com/office/drawing/2014/main" id="{943EA2DE-90AF-A6F6-EE09-3EA9CF290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1950"/>
              <a:ext cx="5072" cy="1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aphicFrame>
          <p:nvGraphicFramePr>
            <p:cNvPr id="56331" name="Object 17">
              <a:extLst>
                <a:ext uri="{FF2B5EF4-FFF2-40B4-BE49-F238E27FC236}">
                  <a16:creationId xmlns:a16="http://schemas.microsoft.com/office/drawing/2014/main" id="{9B98FD40-6A7D-8A26-F3CE-6B78962B3F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" y="2050"/>
            <a:ext cx="3745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0" imgH="0" progId="Equation.3">
                    <p:embed/>
                  </p:oleObj>
                </mc:Choice>
                <mc:Fallback>
                  <p:oleObj name="Equation" r:id="rId11" imgW="0" imgH="0" progId="Equation.3">
                    <p:embed/>
                    <p:pic>
                      <p:nvPicPr>
                        <p:cNvPr id="56331" name="Object 17">
                          <a:extLst>
                            <a:ext uri="{FF2B5EF4-FFF2-40B4-BE49-F238E27FC236}">
                              <a16:creationId xmlns:a16="http://schemas.microsoft.com/office/drawing/2014/main" id="{9B98FD40-6A7D-8A26-F3CE-6B78962B3F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" y="2050"/>
                          <a:ext cx="3745" cy="4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2" name="Object 18">
              <a:extLst>
                <a:ext uri="{FF2B5EF4-FFF2-40B4-BE49-F238E27FC236}">
                  <a16:creationId xmlns:a16="http://schemas.microsoft.com/office/drawing/2014/main" id="{D2F6B081-6201-5770-40BD-4F936EAC93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" y="2431"/>
            <a:ext cx="3714" cy="1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0" imgH="0" progId="Equation.3">
                    <p:embed/>
                  </p:oleObj>
                </mc:Choice>
                <mc:Fallback>
                  <p:oleObj name="Equation" r:id="rId13" imgW="0" imgH="0" progId="Equation.3">
                    <p:embed/>
                    <p:pic>
                      <p:nvPicPr>
                        <p:cNvPr id="56332" name="Object 18">
                          <a:extLst>
                            <a:ext uri="{FF2B5EF4-FFF2-40B4-BE49-F238E27FC236}">
                              <a16:creationId xmlns:a16="http://schemas.microsoft.com/office/drawing/2014/main" id="{D2F6B081-6201-5770-40BD-4F936EAC93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" y="2431"/>
                          <a:ext cx="3714" cy="10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33" name="Rectangle 20">
              <a:extLst>
                <a:ext uri="{FF2B5EF4-FFF2-40B4-BE49-F238E27FC236}">
                  <a16:creationId xmlns:a16="http://schemas.microsoft.com/office/drawing/2014/main" id="{D0DEAE57-6614-2C79-96B3-6A83A5EF3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2838"/>
              <a:ext cx="3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R</a:t>
              </a:r>
              <a:r>
                <a:rPr lang="en-GB" altLang="en-US" sz="2400" baseline="-2500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24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34" name="Rectangle 21">
              <a:extLst>
                <a:ext uri="{FF2B5EF4-FFF2-40B4-BE49-F238E27FC236}">
                  <a16:creationId xmlns:a16="http://schemas.microsoft.com/office/drawing/2014/main" id="{3D177A67-77C2-113C-40BF-1A52DE86C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166"/>
              <a:ext cx="3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R</a:t>
              </a:r>
              <a:r>
                <a:rPr lang="en-GB" altLang="en-US" sz="2400" baseline="-2500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24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3">
            <a:extLst>
              <a:ext uri="{FF2B5EF4-FFF2-40B4-BE49-F238E27FC236}">
                <a16:creationId xmlns:a16="http://schemas.microsoft.com/office/drawing/2014/main" id="{2F27EB6D-AF5A-5B98-D433-D392B0C2E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82625"/>
            <a:ext cx="914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>
                <a:ea typeface="MS Gothic" panose="020B0609070205080204" pitchFamily="49" charset="-128"/>
              </a:rPr>
              <a:t>Stochastic Simulation Algorithm (SSA)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>
                <a:ea typeface="MS Gothic" panose="020B0609070205080204" pitchFamily="49" charset="-128"/>
              </a:rPr>
              <a:t>(Gillespie Method)</a:t>
            </a:r>
            <a:endParaRPr lang="en-GB" altLang="en-US" sz="24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58370" name="Text Box 4">
            <a:extLst>
              <a:ext uri="{FF2B5EF4-FFF2-40B4-BE49-F238E27FC236}">
                <a16:creationId xmlns:a16="http://schemas.microsoft.com/office/drawing/2014/main" id="{91DA976B-8F32-CBA1-20EC-BE1A1789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206625"/>
            <a:ext cx="8112125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ea typeface="MS Gothic" panose="020B0609070205080204" pitchFamily="49" charset="-128"/>
              </a:rPr>
              <a:t>1. Generate a random number (p</a:t>
            </a:r>
            <a:r>
              <a:rPr lang="en-GB" altLang="en-US" sz="1800" baseline="-25000">
                <a:ea typeface="MS Gothic" panose="020B0609070205080204" pitchFamily="49" charset="-128"/>
              </a:rPr>
              <a:t>1</a:t>
            </a:r>
            <a:r>
              <a:rPr lang="en-GB" altLang="en-US" sz="1800">
                <a:ea typeface="MS Gothic" panose="020B0609070205080204" pitchFamily="49" charset="-128"/>
              </a:rPr>
              <a:t>) between 0-1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8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ea typeface="MS Gothic" panose="020B0609070205080204" pitchFamily="49" charset="-128"/>
              </a:rPr>
              <a:t>2. Use to sample from exponential distribution (with rate parameter now R</a:t>
            </a:r>
            <a:r>
              <a:rPr lang="en-GB" altLang="en-US" sz="1800" baseline="-25000">
                <a:ea typeface="MS Gothic" panose="020B0609070205080204" pitchFamily="49" charset="-128"/>
              </a:rPr>
              <a:t>TOTAL</a:t>
            </a:r>
            <a:r>
              <a:rPr lang="en-GB" altLang="en-US" sz="1800">
                <a:ea typeface="MS Gothic" panose="020B0609070205080204" pitchFamily="49" charset="-128"/>
              </a:rPr>
              <a:t>) to give time to next event occurring: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8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8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8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ea typeface="MS Gothic" panose="020B0609070205080204" pitchFamily="49" charset="-128"/>
              </a:rPr>
              <a:t>3. Generate a second random number (p</a:t>
            </a:r>
            <a:r>
              <a:rPr lang="en-GB" altLang="en-US" sz="1800" baseline="-25000">
                <a:ea typeface="MS Gothic" panose="020B0609070205080204" pitchFamily="49" charset="-128"/>
              </a:rPr>
              <a:t>2</a:t>
            </a:r>
            <a:r>
              <a:rPr lang="en-GB" altLang="en-US" sz="1800">
                <a:ea typeface="MS Gothic" panose="020B0609070205080204" pitchFamily="49" charset="-128"/>
              </a:rPr>
              <a:t>) between 0-1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en-GB" altLang="en-US" sz="1800">
              <a:ea typeface="MS Gothic" panose="020B0609070205080204" pitchFamily="49" charset="-128"/>
            </a:endParaRP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ea typeface="MS Gothic" panose="020B0609070205080204" pitchFamily="49" charset="-128"/>
              </a:rPr>
              <a:t>4. Use to select which event occurs next (based on their relative rates)</a:t>
            </a:r>
          </a:p>
        </p:txBody>
      </p:sp>
      <p:sp>
        <p:nvSpPr>
          <p:cNvPr id="58371" name="Line 6">
            <a:extLst>
              <a:ext uri="{FF2B5EF4-FFF2-40B4-BE49-F238E27FC236}">
                <a16:creationId xmlns:a16="http://schemas.microsoft.com/office/drawing/2014/main" id="{B7A56C52-D139-CDDD-EEA7-C5E62E7AE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7375" y="5954714"/>
            <a:ext cx="774065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72" name="Line 7">
            <a:extLst>
              <a:ext uri="{FF2B5EF4-FFF2-40B4-BE49-F238E27FC236}">
                <a16:creationId xmlns:a16="http://schemas.microsoft.com/office/drawing/2014/main" id="{B701C5C2-7A65-CAFA-28B0-1A80534E3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7375" y="5595939"/>
            <a:ext cx="1588" cy="720725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73" name="Line 8">
            <a:extLst>
              <a:ext uri="{FF2B5EF4-FFF2-40B4-BE49-F238E27FC236}">
                <a16:creationId xmlns:a16="http://schemas.microsoft.com/office/drawing/2014/main" id="{A0FFF030-398B-D004-583F-A4EE9059B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6439" y="5595939"/>
            <a:ext cx="1587" cy="720725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74" name="Line 9">
            <a:extLst>
              <a:ext uri="{FF2B5EF4-FFF2-40B4-BE49-F238E27FC236}">
                <a16:creationId xmlns:a16="http://schemas.microsoft.com/office/drawing/2014/main" id="{8A173B87-718C-AB14-CE71-EA43FB8C5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25" y="5595939"/>
            <a:ext cx="1588" cy="720725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75" name="Text Box 10">
            <a:extLst>
              <a:ext uri="{FF2B5EF4-FFF2-40B4-BE49-F238E27FC236}">
                <a16:creationId xmlns:a16="http://schemas.microsoft.com/office/drawing/2014/main" id="{A47D240D-ABF7-81A8-A584-438CFD5E7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6315076"/>
            <a:ext cx="10795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R</a:t>
            </a:r>
            <a:r>
              <a:rPr lang="en-GB" altLang="en-US" sz="1800" baseline="-25000">
                <a:latin typeface="Arial" panose="020B0604020202020204" pitchFamily="34" charset="0"/>
                <a:ea typeface="MS Gothic" panose="020B0609070205080204" pitchFamily="49" charset="-128"/>
              </a:rPr>
              <a:t>1</a:t>
            </a:r>
            <a:endParaRPr lang="en-GB" altLang="en-US" sz="18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58376" name="Text Box 11">
            <a:extLst>
              <a:ext uri="{FF2B5EF4-FFF2-40B4-BE49-F238E27FC236}">
                <a16:creationId xmlns:a16="http://schemas.microsoft.com/office/drawing/2014/main" id="{368BC7BA-72FD-73F8-5751-A3C035ECD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16663"/>
            <a:ext cx="24701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R</a:t>
            </a:r>
            <a:r>
              <a:rPr lang="en-GB" altLang="en-US" sz="1800" baseline="-25000">
                <a:latin typeface="Arial" panose="020B0604020202020204" pitchFamily="34" charset="0"/>
                <a:ea typeface="MS Gothic" panose="020B0609070205080204" pitchFamily="49" charset="-128"/>
              </a:rPr>
              <a:t>TOTAL</a:t>
            </a: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 = R</a:t>
            </a:r>
            <a:r>
              <a:rPr lang="en-GB" altLang="en-US" sz="1800" baseline="-25000">
                <a:latin typeface="Arial" panose="020B0604020202020204" pitchFamily="34" charset="0"/>
                <a:ea typeface="MS Gothic" panose="020B0609070205080204" pitchFamily="49" charset="-128"/>
              </a:rPr>
              <a:t>1</a:t>
            </a: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 + R</a:t>
            </a:r>
            <a:r>
              <a:rPr lang="en-GB" altLang="en-US" sz="1800" baseline="-25000">
                <a:latin typeface="Arial" panose="020B0604020202020204" pitchFamily="34" charset="0"/>
                <a:ea typeface="MS Gothic" panose="020B0609070205080204" pitchFamily="49" charset="-128"/>
              </a:rPr>
              <a:t>2</a:t>
            </a:r>
            <a:endParaRPr lang="en-GB" altLang="en-US" sz="18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58377" name="Text Box 12">
            <a:extLst>
              <a:ext uri="{FF2B5EF4-FFF2-40B4-BE49-F238E27FC236}">
                <a16:creationId xmlns:a16="http://schemas.microsoft.com/office/drawing/2014/main" id="{A8EEFAD5-06C0-F376-505A-084164FFF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6315076"/>
            <a:ext cx="44291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0</a:t>
            </a:r>
          </a:p>
        </p:txBody>
      </p:sp>
      <p:sp>
        <p:nvSpPr>
          <p:cNvPr id="55309" name="Freeform 13">
            <a:extLst>
              <a:ext uri="{FF2B5EF4-FFF2-40B4-BE49-F238E27FC236}">
                <a16:creationId xmlns:a16="http://schemas.microsoft.com/office/drawing/2014/main" id="{ED224AD8-5E8C-9E21-F965-5CB06CAA5BDA}"/>
              </a:ext>
            </a:extLst>
          </p:cNvPr>
          <p:cNvSpPr>
            <a:spLocks/>
          </p:cNvSpPr>
          <p:nvPr/>
        </p:nvSpPr>
        <p:spPr bwMode="auto">
          <a:xfrm>
            <a:off x="6176964" y="5954713"/>
            <a:ext cx="1587" cy="900112"/>
          </a:xfrm>
          <a:custGeom>
            <a:avLst/>
            <a:gdLst>
              <a:gd name="T0" fmla="*/ 0 w 1"/>
              <a:gd name="T1" fmla="*/ 2147483646 h 2501"/>
              <a:gd name="T2" fmla="*/ 0 w 1"/>
              <a:gd name="T3" fmla="*/ 0 h 250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2501">
                <a:moveTo>
                  <a:pt x="0" y="25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5310" name="Group 14">
            <a:extLst>
              <a:ext uri="{FF2B5EF4-FFF2-40B4-BE49-F238E27FC236}">
                <a16:creationId xmlns:a16="http://schemas.microsoft.com/office/drawing/2014/main" id="{88AD4827-E96D-DE5F-0324-E9059155E708}"/>
              </a:ext>
            </a:extLst>
          </p:cNvPr>
          <p:cNvGrpSpPr>
            <a:grpSpLocks/>
          </p:cNvGrpSpPr>
          <p:nvPr/>
        </p:nvGrpSpPr>
        <p:grpSpPr bwMode="auto">
          <a:xfrm>
            <a:off x="3297238" y="5954714"/>
            <a:ext cx="1077912" cy="898525"/>
            <a:chOff x="1361" y="4195"/>
            <a:chExt cx="679" cy="566"/>
          </a:xfrm>
        </p:grpSpPr>
        <p:sp>
          <p:nvSpPr>
            <p:cNvPr id="58386" name="Line 15">
              <a:extLst>
                <a:ext uri="{FF2B5EF4-FFF2-40B4-BE49-F238E27FC236}">
                  <a16:creationId xmlns:a16="http://schemas.microsoft.com/office/drawing/2014/main" id="{0F3F9D18-E859-E439-5EF1-A3CA9023EC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4194"/>
              <a:ext cx="1" cy="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387" name="Text Box 16">
              <a:extLst>
                <a:ext uri="{FF2B5EF4-FFF2-40B4-BE49-F238E27FC236}">
                  <a16:creationId xmlns:a16="http://schemas.microsoft.com/office/drawing/2014/main" id="{F77BFDC4-11E4-9D1C-25D4-7C1208D31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4390"/>
              <a:ext cx="619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1800">
                  <a:latin typeface="Arial" panose="020B0604020202020204" pitchFamily="34" charset="0"/>
                  <a:ea typeface="MS Gothic" panose="020B0609070205080204" pitchFamily="49" charset="-128"/>
                </a:rPr>
                <a:t>0.4</a:t>
              </a:r>
            </a:p>
          </p:txBody>
        </p:sp>
      </p:grpSp>
      <p:sp>
        <p:nvSpPr>
          <p:cNvPr id="55313" name="Text Box 17">
            <a:extLst>
              <a:ext uri="{FF2B5EF4-FFF2-40B4-BE49-F238E27FC236}">
                <a16:creationId xmlns:a16="http://schemas.microsoft.com/office/drawing/2014/main" id="{BD31D2B0-D0E2-1C19-9556-0A9B7CCB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6264276"/>
            <a:ext cx="90963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1800">
                <a:latin typeface="Arial" panose="020B0604020202020204" pitchFamily="34" charset="0"/>
                <a:ea typeface="MS Gothic" panose="020B0609070205080204" pitchFamily="49" charset="-128"/>
              </a:rPr>
              <a:t>0.8</a:t>
            </a:r>
          </a:p>
        </p:txBody>
      </p:sp>
      <p:graphicFrame>
        <p:nvGraphicFramePr>
          <p:cNvPr id="58381" name="Object 18">
            <a:extLst>
              <a:ext uri="{FF2B5EF4-FFF2-40B4-BE49-F238E27FC236}">
                <a16:creationId xmlns:a16="http://schemas.microsoft.com/office/drawing/2014/main" id="{D2F3F360-D484-A0E9-BD5A-61C53278E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1026" y="3384551"/>
          <a:ext cx="190341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58381" name="Object 18">
                        <a:extLst>
                          <a:ext uri="{FF2B5EF4-FFF2-40B4-BE49-F238E27FC236}">
                            <a16:creationId xmlns:a16="http://schemas.microsoft.com/office/drawing/2014/main" id="{D2F3F360-D484-A0E9-BD5A-61C53278E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6" y="3384551"/>
                        <a:ext cx="1903413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974B608-13A2-6919-005B-D476D7872967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263900"/>
            <a:ext cx="3632200" cy="1182688"/>
            <a:chOff x="5459462" y="3263915"/>
            <a:chExt cx="3632242" cy="11823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6D0818-08E6-BCEB-EB46-10F9D951D0E0}"/>
                </a:ext>
              </a:extLst>
            </p:cNvPr>
            <p:cNvSpPr/>
            <p:nvPr/>
          </p:nvSpPr>
          <p:spPr>
            <a:xfrm>
              <a:off x="5459462" y="3267089"/>
              <a:ext cx="3624304" cy="11792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C5A074-B52C-6CE9-9707-E43DA78E13D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89142" y="3707641"/>
              <a:ext cx="3502562" cy="738664"/>
            </a:xfrm>
            <a:prstGeom prst="rect">
              <a:avLst/>
            </a:prstGeom>
            <a:blipFill>
              <a:blip r:embed="rId5"/>
              <a:stretch>
                <a:fillRect l="-5054" t="-11864" r="-4332" b="-2372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58385" name="TextBox 2">
              <a:extLst>
                <a:ext uri="{FF2B5EF4-FFF2-40B4-BE49-F238E27FC236}">
                  <a16:creationId xmlns:a16="http://schemas.microsoft.com/office/drawing/2014/main" id="{E2996DB5-D239-6041-B569-D478AA1E2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9462" y="3263915"/>
              <a:ext cx="22172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</a:rPr>
                <a:t>Equivalent to: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3">
            <a:extLst>
              <a:ext uri="{FF2B5EF4-FFF2-40B4-BE49-F238E27FC236}">
                <a16:creationId xmlns:a16="http://schemas.microsoft.com/office/drawing/2014/main" id="{30DB1E7C-DE65-5E7D-2C63-13CB6B94C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47800"/>
            <a:ext cx="4191000" cy="4832092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State Vector (One variable)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N &lt;- 1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Parameters - (Birth Rate, Death Rate)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parameters   &lt;- c(1,100)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Time Variable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t &lt;- 0.0;tmax &lt;- 80.0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Setup Graph for Output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plot(0,0,xlim=c(0,tmax),</a:t>
            </a:r>
            <a:r>
              <a:rPr lang="en-US" altLang="en-US" sz="1400" dirty="0" err="1">
                <a:latin typeface="American Typewriter" charset="0"/>
              </a:rPr>
              <a:t>ylim</a:t>
            </a:r>
            <a:r>
              <a:rPr lang="en-US" altLang="en-US" sz="1400" dirty="0">
                <a:latin typeface="American Typewriter" charset="0"/>
              </a:rPr>
              <a:t>=c(0,150),</a:t>
            </a:r>
            <a:r>
              <a:rPr lang="en-US" altLang="en-US" sz="1400" dirty="0" err="1">
                <a:latin typeface="American Typewriter" charset="0"/>
              </a:rPr>
              <a:t>pch</a:t>
            </a:r>
            <a:r>
              <a:rPr lang="en-US" altLang="en-US" sz="1400" dirty="0">
                <a:latin typeface="American Typewriter" charset="0"/>
              </a:rPr>
              <a:t>=</a:t>
            </a:r>
            <a:r>
              <a:rPr lang="en-US" altLang="en-US" sz="1400" dirty="0" err="1">
                <a:latin typeface="American Typewriter" charset="0"/>
              </a:rPr>
              <a:t>NA,xlab</a:t>
            </a:r>
            <a:r>
              <a:rPr lang="en-US" altLang="en-US" sz="1400" dirty="0">
                <a:latin typeface="American Typewriter" charset="0"/>
              </a:rPr>
              <a:t>='Time',</a:t>
            </a:r>
            <a:r>
              <a:rPr lang="en-US" altLang="en-US" sz="1400" dirty="0" err="1">
                <a:latin typeface="American Typewriter" charset="0"/>
              </a:rPr>
              <a:t>ylab</a:t>
            </a:r>
            <a:r>
              <a:rPr lang="en-US" altLang="en-US" sz="1400" dirty="0">
                <a:latin typeface="American Typewriter" charset="0"/>
              </a:rPr>
              <a:t>='Population Size')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Main Loop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while(t &lt; </a:t>
            </a:r>
            <a:r>
              <a:rPr lang="en-US" altLang="en-US" sz="1400" dirty="0" err="1">
                <a:latin typeface="American Typewriter" charset="0"/>
              </a:rPr>
              <a:t>tmax</a:t>
            </a:r>
            <a:r>
              <a:rPr lang="en-US" altLang="en-US" sz="14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{ </a:t>
            </a: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Calculate rate of events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merican Typewriter" charset="0"/>
              </a:rPr>
              <a:t>rate_vector</a:t>
            </a:r>
            <a:r>
              <a:rPr lang="en-US" altLang="en-US" sz="1400" dirty="0">
                <a:latin typeface="American Typewriter" charset="0"/>
              </a:rPr>
              <a:t> &lt;- </a:t>
            </a:r>
            <a:r>
              <a:rPr lang="en-US" altLang="en-US" sz="1400" dirty="0" err="1">
                <a:latin typeface="American Typewriter" charset="0"/>
              </a:rPr>
              <a:t>logistic_rate</a:t>
            </a:r>
            <a:r>
              <a:rPr lang="en-US" altLang="en-US" sz="1400" dirty="0">
                <a:latin typeface="American Typewriter" charset="0"/>
              </a:rPr>
              <a:t>(</a:t>
            </a:r>
            <a:r>
              <a:rPr lang="en-US" altLang="en-US" sz="1400" dirty="0" err="1">
                <a:latin typeface="American Typewriter" charset="0"/>
              </a:rPr>
              <a:t>N,parameters</a:t>
            </a:r>
            <a:r>
              <a:rPr lang="en-US" altLang="en-US" sz="14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Update time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t = t + </a:t>
            </a:r>
            <a:r>
              <a:rPr lang="en-US" altLang="en-US" sz="1400" dirty="0" err="1">
                <a:latin typeface="American Typewriter" charset="0"/>
              </a:rPr>
              <a:t>rexp</a:t>
            </a:r>
            <a:r>
              <a:rPr lang="en-US" altLang="en-US" sz="1400" dirty="0">
                <a:latin typeface="American Typewriter" charset="0"/>
              </a:rPr>
              <a:t>(1,sum(</a:t>
            </a:r>
            <a:r>
              <a:rPr lang="en-US" altLang="en-US" sz="1400" dirty="0" err="1">
                <a:latin typeface="American Typewriter" charset="0"/>
              </a:rPr>
              <a:t>rate_vector</a:t>
            </a:r>
            <a:r>
              <a:rPr lang="en-US" altLang="en-US" sz="1400" dirty="0">
                <a:latin typeface="American Typewriter" charset="0"/>
              </a:rPr>
              <a:t>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Do the event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N &lt;-</a:t>
            </a:r>
            <a:r>
              <a:rPr lang="en-US" altLang="en-US" sz="1400" dirty="0" err="1">
                <a:latin typeface="American Typewriter" charset="0"/>
              </a:rPr>
              <a:t>logistic_event</a:t>
            </a:r>
            <a:r>
              <a:rPr lang="en-US" altLang="en-US" sz="1400" dirty="0">
                <a:latin typeface="American Typewriter" charset="0"/>
              </a:rPr>
              <a:t>(</a:t>
            </a:r>
            <a:r>
              <a:rPr lang="en-US" altLang="en-US" sz="1400" dirty="0" err="1">
                <a:latin typeface="American Typewriter" charset="0"/>
              </a:rPr>
              <a:t>N,rate_vector</a:t>
            </a:r>
            <a:r>
              <a:rPr lang="en-US" altLang="en-US" sz="14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Output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points(</a:t>
            </a:r>
            <a:r>
              <a:rPr lang="en-US" altLang="en-US" sz="1400" dirty="0" err="1">
                <a:latin typeface="American Typewriter" charset="0"/>
              </a:rPr>
              <a:t>t,N,pch</a:t>
            </a:r>
            <a:r>
              <a:rPr lang="en-US" altLang="en-US" sz="1400" dirty="0">
                <a:latin typeface="American Typewriter" charset="0"/>
              </a:rPr>
              <a:t>=20) }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373FDA48-490D-D50E-9256-14654877E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47800"/>
            <a:ext cx="4191000" cy="1815882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merican Typewriter" charset="0"/>
              </a:rPr>
              <a:t>logistic_rate</a:t>
            </a:r>
            <a:r>
              <a:rPr lang="en-US" altLang="en-US" sz="1400" dirty="0">
                <a:latin typeface="American Typewriter" charset="0"/>
              </a:rPr>
              <a:t> &lt;- function(</a:t>
            </a:r>
            <a:r>
              <a:rPr lang="en-US" altLang="en-US" sz="1400" dirty="0" err="1">
                <a:latin typeface="American Typewriter" charset="0"/>
              </a:rPr>
              <a:t>state,p</a:t>
            </a:r>
            <a:r>
              <a:rPr lang="en-US" altLang="en-US" sz="1400" dirty="0">
                <a:latin typeface="American Typewriter" charset="0"/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{	rate &lt;- numeric(2)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	# Probability of a birth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rate[1] &lt;- p[1]*state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	# Probability of a death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rate[2] &lt;-(p[1]/p[2])*(state^2)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return(rate) }</a:t>
            </a:r>
            <a:endParaRPr lang="en-US" altLang="en-US" sz="1600" dirty="0"/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85203C30-08AF-C125-8AE1-93DBB30B6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403600"/>
            <a:ext cx="4191000" cy="3323987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merican Typewriter" charset="0"/>
              </a:rPr>
              <a:t>logistic_event</a:t>
            </a:r>
            <a:r>
              <a:rPr lang="en-US" altLang="en-US" sz="1400" dirty="0">
                <a:latin typeface="American Typewriter" charset="0"/>
              </a:rPr>
              <a:t> &lt;- function(</a:t>
            </a:r>
            <a:r>
              <a:rPr lang="en-US" altLang="en-US" sz="1400" dirty="0" err="1">
                <a:latin typeface="American Typewriter" charset="0"/>
              </a:rPr>
              <a:t>state_vector,rate</a:t>
            </a:r>
            <a:r>
              <a:rPr lang="en-US" altLang="en-US" sz="14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</a:t>
            </a:r>
            <a:r>
              <a:rPr lang="en-US" altLang="en-US" sz="1400" dirty="0" err="1">
                <a:latin typeface="American Typewriter" charset="0"/>
              </a:rPr>
              <a:t>total_rate</a:t>
            </a:r>
            <a:r>
              <a:rPr lang="en-US" altLang="en-US" sz="1400" dirty="0">
                <a:latin typeface="American Typewriter" charset="0"/>
              </a:rPr>
              <a:t> &lt;- sum(rate)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</a:t>
            </a: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Draw single random variate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x &lt;- </a:t>
            </a:r>
            <a:r>
              <a:rPr lang="en-US" altLang="en-US" sz="1400" dirty="0" err="1">
                <a:latin typeface="American Typewriter" charset="0"/>
              </a:rPr>
              <a:t>runif</a:t>
            </a:r>
            <a:r>
              <a:rPr lang="en-US" altLang="en-US" sz="1400" dirty="0">
                <a:latin typeface="American Typewriter" charset="0"/>
              </a:rPr>
              <a:t>(1)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if(x*</a:t>
            </a:r>
            <a:r>
              <a:rPr lang="en-US" altLang="en-US" sz="1400" dirty="0" err="1">
                <a:latin typeface="American Typewriter" charset="0"/>
              </a:rPr>
              <a:t>total_rate</a:t>
            </a:r>
            <a:r>
              <a:rPr lang="en-US" altLang="en-US" sz="1400" dirty="0">
                <a:latin typeface="American Typewriter" charset="0"/>
              </a:rPr>
              <a:t> &lt; rate[1])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{ </a:t>
            </a: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Birth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</a:t>
            </a:r>
            <a:r>
              <a:rPr lang="en-US" altLang="en-US" sz="1400" dirty="0" err="1">
                <a:latin typeface="American Typewriter" charset="0"/>
              </a:rPr>
              <a:t>state_vector</a:t>
            </a:r>
            <a:r>
              <a:rPr lang="en-US" altLang="en-US" sz="1400" dirty="0">
                <a:latin typeface="American Typewriter" charset="0"/>
              </a:rPr>
              <a:t> = </a:t>
            </a:r>
            <a:r>
              <a:rPr lang="en-US" altLang="en-US" sz="1400" dirty="0" err="1">
                <a:latin typeface="American Typewriter" charset="0"/>
              </a:rPr>
              <a:t>state_vector</a:t>
            </a:r>
            <a:r>
              <a:rPr lang="en-US" altLang="en-US" sz="1400" dirty="0">
                <a:latin typeface="American Typewriter" charset="0"/>
              </a:rPr>
              <a:t> + 1}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else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{ </a:t>
            </a:r>
            <a:r>
              <a:rPr lang="en-US" altLang="en-US" sz="1400" dirty="0">
                <a:solidFill>
                  <a:schemeClr val="bg1"/>
                </a:solidFill>
                <a:latin typeface="American Typewriter" charset="0"/>
              </a:rPr>
              <a:t># Death</a:t>
            </a:r>
            <a:endParaRPr lang="en-US" altLang="en-US" sz="1400" dirty="0">
              <a:latin typeface="American Typewriter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</a:t>
            </a:r>
            <a:r>
              <a:rPr lang="en-US" altLang="en-US" sz="1400" dirty="0" err="1">
                <a:latin typeface="American Typewriter" charset="0"/>
              </a:rPr>
              <a:t>state_vector</a:t>
            </a:r>
            <a:r>
              <a:rPr lang="en-US" altLang="en-US" sz="1400" dirty="0">
                <a:latin typeface="American Typewriter" charset="0"/>
              </a:rPr>
              <a:t> = </a:t>
            </a:r>
            <a:r>
              <a:rPr lang="en-US" altLang="en-US" sz="1400" dirty="0" err="1">
                <a:latin typeface="American Typewriter" charset="0"/>
              </a:rPr>
              <a:t>state_vector</a:t>
            </a:r>
            <a:r>
              <a:rPr lang="en-US" altLang="en-US" sz="1400" dirty="0">
                <a:latin typeface="American Typewriter" charset="0"/>
              </a:rPr>
              <a:t> - 1}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merican Typewriter" charset="0"/>
              </a:rPr>
              <a:t>	return(</a:t>
            </a:r>
            <a:r>
              <a:rPr lang="en-US" altLang="en-US" sz="1400" dirty="0" err="1">
                <a:latin typeface="American Typewriter" charset="0"/>
              </a:rPr>
              <a:t>state_vector</a:t>
            </a:r>
            <a:r>
              <a:rPr lang="en-US" altLang="en-US" sz="1400" dirty="0">
                <a:latin typeface="American Typewriter" charset="0"/>
              </a:rPr>
              <a:t>)  }</a:t>
            </a:r>
          </a:p>
        </p:txBody>
      </p:sp>
      <p:sp>
        <p:nvSpPr>
          <p:cNvPr id="60420" name="Rectangle 6">
            <a:extLst>
              <a:ext uri="{FF2B5EF4-FFF2-40B4-BE49-F238E27FC236}">
                <a16:creationId xmlns:a16="http://schemas.microsoft.com/office/drawing/2014/main" id="{88D63730-B658-28B8-B39E-8B18F0C8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577850"/>
            <a:ext cx="7487819" cy="83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/>
              <a:t>Stochastic Simulation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animBg="1"/>
      <p:bldP spid="593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 descr="Logistic1">
            <a:extLst>
              <a:ext uri="{FF2B5EF4-FFF2-40B4-BE49-F238E27FC236}">
                <a16:creationId xmlns:a16="http://schemas.microsoft.com/office/drawing/2014/main" id="{2CFF949B-A357-D1EC-FED4-FB86765B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4725"/>
            <a:ext cx="58928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ext Box 3">
            <a:extLst>
              <a:ext uri="{FF2B5EF4-FFF2-40B4-BE49-F238E27FC236}">
                <a16:creationId xmlns:a16="http://schemas.microsoft.com/office/drawing/2014/main" id="{1796BA68-F0F0-3880-0B94-096097D9A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Stochasticity in the Logistic Model 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EEE45C6D-D822-AFAC-6BD2-8209A3CD5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838" y="3962400"/>
            <a:ext cx="358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 Variable </a:t>
            </a:r>
            <a:r>
              <a:rPr lang="en-US" altLang="en-US" sz="2400" b="1"/>
              <a:t>Delay Time in reaching carrying capacity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b="1"/>
              <a:t> Fluctuations </a:t>
            </a:r>
            <a:r>
              <a:rPr lang="en-US" altLang="en-US" sz="2400"/>
              <a:t>around carrying capacity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4">
            <a:extLst>
              <a:ext uri="{FF2B5EF4-FFF2-40B4-BE49-F238E27FC236}">
                <a16:creationId xmlns:a16="http://schemas.microsoft.com/office/drawing/2014/main" id="{AD23EBED-09A3-8185-C8C0-F0A8BABAD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755650"/>
            <a:ext cx="81534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Summary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64514" name="Text Box 7">
            <a:extLst>
              <a:ext uri="{FF2B5EF4-FFF2-40B4-BE49-F238E27FC236}">
                <a16:creationId xmlns:a16="http://schemas.microsoft.com/office/drawing/2014/main" id="{6A971670-49B5-A40A-E48E-450C97853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6" y="1744664"/>
            <a:ext cx="479107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>
                <a:ea typeface="MS Gothic" panose="020B0609070205080204" pitchFamily="49" charset="-128"/>
              </a:rPr>
              <a:t> Introduced stochastic population models and the Stochastic Simulation Algorithm (SSA) for continuous time Markov processes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>
                <a:ea typeface="MS Gothic" panose="020B0609070205080204" pitchFamily="49" charset="-128"/>
              </a:rPr>
              <a:t> In </a:t>
            </a:r>
            <a:r>
              <a:rPr lang="en-GB" altLang="en-US" sz="2400" b="1">
                <a:ea typeface="MS Gothic" panose="020B0609070205080204" pitchFamily="49" charset="-128"/>
              </a:rPr>
              <a:t>large population limit</a:t>
            </a:r>
            <a:r>
              <a:rPr lang="en-GB" altLang="en-US" sz="2400">
                <a:ea typeface="MS Gothic" panose="020B0609070205080204" pitchFamily="49" charset="-128"/>
              </a:rPr>
              <a:t> dynamics of stochastic model tend towards deterministic model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>
                <a:ea typeface="MS Gothic" panose="020B0609070205080204" pitchFamily="49" charset="-128"/>
              </a:rPr>
              <a:t> Relationship between deterministic model and ensemble average of stochastic model?</a:t>
            </a: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C1490839-F6AE-45D7-9CE1-60EC358E8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1581150"/>
            <a:ext cx="3594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1">
            <a:extLst>
              <a:ext uri="{FF2B5EF4-FFF2-40B4-BE49-F238E27FC236}">
                <a16:creationId xmlns:a16="http://schemas.microsoft.com/office/drawing/2014/main" id="{ADDDB96E-EDD6-D239-A4B9-4AC9F030B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6207126"/>
            <a:ext cx="2012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http://www.xkcd.com/1277/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Lokta1">
            <a:extLst>
              <a:ext uri="{FF2B5EF4-FFF2-40B4-BE49-F238E27FC236}">
                <a16:creationId xmlns:a16="http://schemas.microsoft.com/office/drawing/2014/main" id="{BF2AF855-9233-AD3D-402E-C1784F27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3825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ext Box 4">
            <a:extLst>
              <a:ext uri="{FF2B5EF4-FFF2-40B4-BE49-F238E27FC236}">
                <a16:creationId xmlns:a16="http://schemas.microsoft.com/office/drawing/2014/main" id="{9C5C64D7-88E1-FE27-4C79-E204A6441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Example IV: Lokta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graphicFrame>
        <p:nvGraphicFramePr>
          <p:cNvPr id="66563" name="Object 5">
            <a:extLst>
              <a:ext uri="{FF2B5EF4-FFF2-40B4-BE49-F238E27FC236}">
                <a16:creationId xmlns:a16="http://schemas.microsoft.com/office/drawing/2014/main" id="{7EBDE041-D0DB-853E-6DB0-FCA66178A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9450" y="1981201"/>
          <a:ext cx="3111500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66563" name="Object 5">
                        <a:extLst>
                          <a:ext uri="{FF2B5EF4-FFF2-40B4-BE49-F238E27FC236}">
                            <a16:creationId xmlns:a16="http://schemas.microsoft.com/office/drawing/2014/main" id="{7EBDE041-D0DB-853E-6DB0-FCA66178A1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1981201"/>
                        <a:ext cx="3111500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Rectangle 7">
            <a:extLst>
              <a:ext uri="{FF2B5EF4-FFF2-40B4-BE49-F238E27FC236}">
                <a16:creationId xmlns:a16="http://schemas.microsoft.com/office/drawing/2014/main" id="{41AC4C52-246B-6E8E-BE9B-707CDAA1D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550" y="2503488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</a:t>
            </a:r>
          </a:p>
        </p:txBody>
      </p:sp>
      <p:sp>
        <p:nvSpPr>
          <p:cNvPr id="66565" name="Rectangle 8">
            <a:extLst>
              <a:ext uri="{FF2B5EF4-FFF2-40B4-BE49-F238E27FC236}">
                <a16:creationId xmlns:a16="http://schemas.microsoft.com/office/drawing/2014/main" id="{200C6CF0-A1DB-06FE-593C-0B68B1CE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1" y="4419600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</a:t>
            </a:r>
          </a:p>
        </p:txBody>
      </p:sp>
      <p:sp>
        <p:nvSpPr>
          <p:cNvPr id="66566" name="Rectangle 9">
            <a:extLst>
              <a:ext uri="{FF2B5EF4-FFF2-40B4-BE49-F238E27FC236}">
                <a16:creationId xmlns:a16="http://schemas.microsoft.com/office/drawing/2014/main" id="{1C03EF30-25D0-7ADE-85BD-6B9FAF4F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1" y="4419601"/>
            <a:ext cx="2652713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Two state variables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	= y[1]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	= y[2]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Lokta2">
            <a:extLst>
              <a:ext uri="{FF2B5EF4-FFF2-40B4-BE49-F238E27FC236}">
                <a16:creationId xmlns:a16="http://schemas.microsoft.com/office/drawing/2014/main" id="{9F020709-AE54-4A54-DA2E-96EC372E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801688"/>
            <a:ext cx="549275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 Box 4">
            <a:extLst>
              <a:ext uri="{FF2B5EF4-FFF2-40B4-BE49-F238E27FC236}">
                <a16:creationId xmlns:a16="http://schemas.microsoft.com/office/drawing/2014/main" id="{25BD44DD-9942-A3DC-2AE3-B3ECF051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Stochastic Lokta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54223572-E17D-398C-EC67-C9898E79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19400"/>
            <a:ext cx="35814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Noise can </a:t>
            </a:r>
            <a:r>
              <a:rPr lang="en-US" altLang="en-US" sz="2400" b="1"/>
              <a:t>amplify cycles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Cycles rapidly terminate in </a:t>
            </a:r>
            <a:r>
              <a:rPr lang="en-US" altLang="en-US" sz="2400" b="1"/>
              <a:t>extinction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</a:t>
            </a:r>
            <a:r>
              <a:rPr lang="en-US" altLang="en-US" sz="2400" b="1"/>
              <a:t>Period</a:t>
            </a:r>
            <a:r>
              <a:rPr lang="en-US" altLang="en-US" sz="2400"/>
              <a:t> of cycles?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Relationship between stochastic and deterministic model?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Volterra1">
            <a:extLst>
              <a:ext uri="{FF2B5EF4-FFF2-40B4-BE49-F238E27FC236}">
                <a16:creationId xmlns:a16="http://schemas.microsoft.com/office/drawing/2014/main" id="{341C2F8E-C5A2-6884-EC9F-7A5511B2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38250"/>
            <a:ext cx="503555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8" name="Text Box 4">
            <a:extLst>
              <a:ext uri="{FF2B5EF4-FFF2-40B4-BE49-F238E27FC236}">
                <a16:creationId xmlns:a16="http://schemas.microsoft.com/office/drawing/2014/main" id="{33777F12-3908-AAA5-7947-151F12ACD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Example V: Volterra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graphicFrame>
        <p:nvGraphicFramePr>
          <p:cNvPr id="70659" name="Object 5">
            <a:extLst>
              <a:ext uri="{FF2B5EF4-FFF2-40B4-BE49-F238E27FC236}">
                <a16:creationId xmlns:a16="http://schemas.microsoft.com/office/drawing/2014/main" id="{B770C012-B845-ED75-4381-FA5C9289A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2751" y="1900238"/>
          <a:ext cx="4348163" cy="211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70659" name="Object 5">
                        <a:extLst>
                          <a:ext uri="{FF2B5EF4-FFF2-40B4-BE49-F238E27FC236}">
                            <a16:creationId xmlns:a16="http://schemas.microsoft.com/office/drawing/2014/main" id="{B770C012-B845-ED75-4381-FA5C9289A4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1" y="1900238"/>
                        <a:ext cx="4348163" cy="211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7">
            <a:extLst>
              <a:ext uri="{FF2B5EF4-FFF2-40B4-BE49-F238E27FC236}">
                <a16:creationId xmlns:a16="http://schemas.microsoft.com/office/drawing/2014/main" id="{ABEC008C-F930-EA69-991F-177F67560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343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Add </a:t>
            </a:r>
            <a:r>
              <a:rPr lang="ja-JP" altLang="en-US" sz="2400"/>
              <a:t>“</a:t>
            </a:r>
            <a:r>
              <a:rPr lang="en-US" altLang="ja-JP" sz="2400"/>
              <a:t>logistic</a:t>
            </a:r>
            <a:r>
              <a:rPr lang="ja-JP" altLang="en-US" sz="2400"/>
              <a:t>”</a:t>
            </a:r>
            <a:r>
              <a:rPr lang="en-US" altLang="ja-JP" sz="2400"/>
              <a:t> death term to prey population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Damped oscillations to stable fixed point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EC10937C-4985-034C-6181-170523D7134F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The importance of being discrete…</a:t>
            </a:r>
          </a:p>
        </p:txBody>
      </p:sp>
      <p:sp>
        <p:nvSpPr>
          <p:cNvPr id="17410" name="Text Box 5">
            <a:extLst>
              <a:ext uri="{FF2B5EF4-FFF2-40B4-BE49-F238E27FC236}">
                <a16:creationId xmlns:a16="http://schemas.microsoft.com/office/drawing/2014/main" id="{2BE1B23E-9396-D5AF-A6EE-F36F6DEA2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4" y="2005013"/>
            <a:ext cx="4110037" cy="10223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Populations are more naturally 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represented by </a:t>
            </a:r>
            <a:r>
              <a:rPr lang="en-GB" altLang="en-US" sz="2400" b="1">
                <a:ea typeface="MS Gothic" panose="020B0609070205080204" pitchFamily="49" charset="-128"/>
              </a:rPr>
              <a:t>integers</a:t>
            </a:r>
            <a:endParaRPr lang="en-GB" altLang="en-US" sz="18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4BB2881-CE7C-CAEE-F3C3-29C99849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4" y="4217989"/>
            <a:ext cx="9747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Picture 15">
            <a:extLst>
              <a:ext uri="{FF2B5EF4-FFF2-40B4-BE49-F238E27FC236}">
                <a16:creationId xmlns:a16="http://schemas.microsoft.com/office/drawing/2014/main" id="{BE387DA3-B649-9F31-FA47-C39BC386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446589"/>
            <a:ext cx="9747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7">
            <a:extLst>
              <a:ext uri="{FF2B5EF4-FFF2-40B4-BE49-F238E27FC236}">
                <a16:creationId xmlns:a16="http://schemas.microsoft.com/office/drawing/2014/main" id="{BBD4E2EA-43D5-645B-05A5-5F0A1BA6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4038601"/>
            <a:ext cx="9747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21">
            <a:extLst>
              <a:ext uri="{FF2B5EF4-FFF2-40B4-BE49-F238E27FC236}">
                <a16:creationId xmlns:a16="http://schemas.microsoft.com/office/drawing/2014/main" id="{2BD30D57-5605-DE25-A659-1084D9EFD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005013"/>
            <a:ext cx="4110038" cy="10223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Changes in populations occur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ea typeface="MS Gothic" panose="020B0609070205080204" pitchFamily="49" charset="-128"/>
              </a:rPr>
              <a:t>due to discrete events </a:t>
            </a:r>
            <a:endParaRPr lang="en-GB" altLang="en-US" sz="1800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grpSp>
        <p:nvGrpSpPr>
          <p:cNvPr id="88093" name="Group 29">
            <a:extLst>
              <a:ext uri="{FF2B5EF4-FFF2-40B4-BE49-F238E27FC236}">
                <a16:creationId xmlns:a16="http://schemas.microsoft.com/office/drawing/2014/main" id="{A74A0B31-FE4E-7459-C8C3-338E1D11B381}"/>
              </a:ext>
            </a:extLst>
          </p:cNvPr>
          <p:cNvGrpSpPr>
            <a:grpSpLocks/>
          </p:cNvGrpSpPr>
          <p:nvPr/>
        </p:nvGrpSpPr>
        <p:grpSpPr bwMode="auto">
          <a:xfrm>
            <a:off x="3214689" y="3402013"/>
            <a:ext cx="2027237" cy="2900362"/>
            <a:chOff x="1065" y="2143"/>
            <a:chExt cx="1277" cy="1827"/>
          </a:xfrm>
        </p:grpSpPr>
        <p:pic>
          <p:nvPicPr>
            <p:cNvPr id="17424" name="Picture 13">
              <a:extLst>
                <a:ext uri="{FF2B5EF4-FFF2-40B4-BE49-F238E27FC236}">
                  <a16:creationId xmlns:a16="http://schemas.microsoft.com/office/drawing/2014/main" id="{B440A1D2-C56E-A3C2-9AA5-F8041BAB4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2143"/>
              <a:ext cx="614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14">
              <a:extLst>
                <a:ext uri="{FF2B5EF4-FFF2-40B4-BE49-F238E27FC236}">
                  <a16:creationId xmlns:a16="http://schemas.microsoft.com/office/drawing/2014/main" id="{65BD7295-AF93-6C86-1E8D-E7C3CBD5B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2801"/>
              <a:ext cx="614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16">
              <a:extLst>
                <a:ext uri="{FF2B5EF4-FFF2-40B4-BE49-F238E27FC236}">
                  <a16:creationId xmlns:a16="http://schemas.microsoft.com/office/drawing/2014/main" id="{2A97355F-F0EF-67E3-7F53-01D879328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456"/>
              <a:ext cx="614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Line 22">
              <a:extLst>
                <a:ext uri="{FF2B5EF4-FFF2-40B4-BE49-F238E27FC236}">
                  <a16:creationId xmlns:a16="http://schemas.microsoft.com/office/drawing/2014/main" id="{6A5D9BF4-45E5-ADD0-13B0-EAF37689F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5" y="2544"/>
              <a:ext cx="663" cy="25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8" name="Line 23">
              <a:extLst>
                <a:ext uri="{FF2B5EF4-FFF2-40B4-BE49-F238E27FC236}">
                  <a16:creationId xmlns:a16="http://schemas.microsoft.com/office/drawing/2014/main" id="{40D0EBFD-2F99-45B1-9202-7CC525F81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3058"/>
              <a:ext cx="53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9" name="Line 24">
              <a:extLst>
                <a:ext uri="{FF2B5EF4-FFF2-40B4-BE49-F238E27FC236}">
                  <a16:creationId xmlns:a16="http://schemas.microsoft.com/office/drawing/2014/main" id="{2F506878-8F58-75E9-27B5-4342C6DCD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3315"/>
              <a:ext cx="442" cy="33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88094" name="Group 30">
            <a:extLst>
              <a:ext uri="{FF2B5EF4-FFF2-40B4-BE49-F238E27FC236}">
                <a16:creationId xmlns:a16="http://schemas.microsoft.com/office/drawing/2014/main" id="{E7E32775-352E-E47E-AA20-BA13F1D80FD8}"/>
              </a:ext>
            </a:extLst>
          </p:cNvPr>
          <p:cNvGrpSpPr>
            <a:grpSpLocks/>
          </p:cNvGrpSpPr>
          <p:nvPr/>
        </p:nvGrpSpPr>
        <p:grpSpPr bwMode="auto">
          <a:xfrm>
            <a:off x="6165850" y="4446589"/>
            <a:ext cx="3816350" cy="1989137"/>
            <a:chOff x="2924" y="2801"/>
            <a:chExt cx="2404" cy="1253"/>
          </a:xfrm>
        </p:grpSpPr>
        <p:pic>
          <p:nvPicPr>
            <p:cNvPr id="17419" name="Picture 18">
              <a:extLst>
                <a:ext uri="{FF2B5EF4-FFF2-40B4-BE49-F238E27FC236}">
                  <a16:creationId xmlns:a16="http://schemas.microsoft.com/office/drawing/2014/main" id="{0908953B-8FA2-4270-4225-3B1E0B5E6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14" y="2801"/>
              <a:ext cx="614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0" name="Line 19">
              <a:extLst>
                <a:ext uri="{FF2B5EF4-FFF2-40B4-BE49-F238E27FC236}">
                  <a16:creationId xmlns:a16="http://schemas.microsoft.com/office/drawing/2014/main" id="{844C79FC-C892-5C86-14AF-73EE792F9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3216"/>
              <a:ext cx="144" cy="9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1" name="Line 20">
              <a:extLst>
                <a:ext uri="{FF2B5EF4-FFF2-40B4-BE49-F238E27FC236}">
                  <a16:creationId xmlns:a16="http://schemas.microsoft.com/office/drawing/2014/main" id="{03082200-3A53-AC6E-E7D5-F4BFD77573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8" y="3216"/>
              <a:ext cx="144" cy="9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2" name="Line 25">
              <a:extLst>
                <a:ext uri="{FF2B5EF4-FFF2-40B4-BE49-F238E27FC236}">
                  <a16:creationId xmlns:a16="http://schemas.microsoft.com/office/drawing/2014/main" id="{6B54A627-959E-4714-7551-47299178B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928"/>
              <a:ext cx="53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3" name="Rectangle 26">
              <a:extLst>
                <a:ext uri="{FF2B5EF4-FFF2-40B4-BE49-F238E27FC236}">
                  <a16:creationId xmlns:a16="http://schemas.microsoft.com/office/drawing/2014/main" id="{04A5B231-5086-DBC1-99D6-D3EE6F481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456"/>
              <a:ext cx="2360" cy="5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/>
                <a:t>Natural populations suffer local (and global) extinctions</a:t>
              </a:r>
              <a:endParaRPr lang="en-US" altLang="en-US" sz="2400"/>
            </a:p>
          </p:txBody>
        </p:sp>
      </p:grpSp>
      <p:sp>
        <p:nvSpPr>
          <p:cNvPr id="17417" name="Text Box 27">
            <a:extLst>
              <a:ext uri="{FF2B5EF4-FFF2-40B4-BE49-F238E27FC236}">
                <a16:creationId xmlns:a16="http://schemas.microsoft.com/office/drawing/2014/main" id="{3858EA0C-196A-2994-E2B7-EEC750C72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5935663"/>
            <a:ext cx="717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Birth</a:t>
            </a:r>
          </a:p>
        </p:txBody>
      </p:sp>
      <p:sp>
        <p:nvSpPr>
          <p:cNvPr id="17418" name="Text Box 28">
            <a:extLst>
              <a:ext uri="{FF2B5EF4-FFF2-40B4-BE49-F238E27FC236}">
                <a16:creationId xmlns:a16="http://schemas.microsoft.com/office/drawing/2014/main" id="{7FDAC17F-20A6-BEDD-B907-AADFC0DB7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088" y="3402013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Volterra4">
            <a:extLst>
              <a:ext uri="{FF2B5EF4-FFF2-40B4-BE49-F238E27FC236}">
                <a16:creationId xmlns:a16="http://schemas.microsoft.com/office/drawing/2014/main" id="{E7E47040-82DB-B2D9-7503-265AA33A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42975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6" name="Text Box 4">
            <a:extLst>
              <a:ext uri="{FF2B5EF4-FFF2-40B4-BE49-F238E27FC236}">
                <a16:creationId xmlns:a16="http://schemas.microsoft.com/office/drawing/2014/main" id="{6BE5FEEC-36ED-9792-5066-01A7DBAA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Example V: Volterra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3070FE1E-3509-0B4A-418F-2DCF97A7E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Stochasticity can amplify transient dynamics to generate population cycles…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3">
            <a:extLst>
              <a:ext uri="{FF2B5EF4-FFF2-40B4-BE49-F238E27FC236}">
                <a16:creationId xmlns:a16="http://schemas.microsoft.com/office/drawing/2014/main" id="{53F0D554-2B16-B656-016E-77E4EECBC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Example IV: Lokta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74754" name="Text Box 4">
            <a:extLst>
              <a:ext uri="{FF2B5EF4-FFF2-40B4-BE49-F238E27FC236}">
                <a16:creationId xmlns:a16="http://schemas.microsoft.com/office/drawing/2014/main" id="{B2651B85-3F42-0CEB-662E-8775518CA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836738"/>
            <a:ext cx="5791200" cy="1938992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latin typeface="American Typewriter" charset="0"/>
              </a:rPr>
              <a:t>lokta_det</a:t>
            </a:r>
            <a:r>
              <a:rPr lang="en-US" altLang="en-US" sz="1200" dirty="0">
                <a:latin typeface="American Typewriter" charset="0"/>
              </a:rPr>
              <a:t> &lt;- function(</a:t>
            </a:r>
            <a:r>
              <a:rPr lang="en-US" altLang="en-US" sz="1200" dirty="0" err="1">
                <a:latin typeface="American Typewriter" charset="0"/>
              </a:rPr>
              <a:t>t,y,p</a:t>
            </a:r>
            <a:r>
              <a:rPr lang="en-US" altLang="en-US" sz="12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merican Typewriter" charset="0"/>
              </a:rPr>
              <a:t>{	</a:t>
            </a:r>
            <a:r>
              <a:rPr lang="en-US" altLang="en-US" sz="1200" dirty="0" err="1">
                <a:latin typeface="American Typewriter" charset="0"/>
              </a:rPr>
              <a:t>dy</a:t>
            </a:r>
            <a:r>
              <a:rPr lang="en-US" altLang="en-US" sz="1200" dirty="0">
                <a:latin typeface="American Typewriter" charset="0"/>
              </a:rPr>
              <a:t> &lt;- numeric(2)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merican Typewriter" charset="0"/>
              </a:rPr>
              <a:t>	</a:t>
            </a:r>
            <a:r>
              <a:rPr lang="en-US" altLang="en-US" sz="1200" dirty="0" err="1">
                <a:latin typeface="American Typewriter" charset="0"/>
              </a:rPr>
              <a:t>dy</a:t>
            </a:r>
            <a:r>
              <a:rPr lang="en-US" altLang="en-US" sz="1200" dirty="0">
                <a:latin typeface="American Typewriter" charset="0"/>
              </a:rPr>
              <a:t>[1] &lt;- p[1] * y[1] - p[2] * y[1] * y[2]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merican Typewriter" charset="0"/>
              </a:rPr>
              <a:t>	</a:t>
            </a:r>
            <a:r>
              <a:rPr lang="en-US" altLang="en-US" sz="1200" dirty="0" err="1">
                <a:latin typeface="American Typewriter" charset="0"/>
              </a:rPr>
              <a:t>dy</a:t>
            </a:r>
            <a:r>
              <a:rPr lang="en-US" altLang="en-US" sz="1200" dirty="0">
                <a:latin typeface="American Typewriter" charset="0"/>
              </a:rPr>
              <a:t>[2] &lt;- p[3] * y[1] * y[2] - p[4] * y[2]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merican Typewriter" charset="0"/>
              </a:rPr>
              <a:t>	return(list(</a:t>
            </a:r>
            <a:r>
              <a:rPr lang="en-US" altLang="en-US" sz="1200" dirty="0" err="1">
                <a:latin typeface="American Typewriter" charset="0"/>
              </a:rPr>
              <a:t>dy</a:t>
            </a:r>
            <a:r>
              <a:rPr lang="en-US" altLang="en-US" sz="1200" dirty="0">
                <a:latin typeface="American Typewriter" charset="0"/>
              </a:rPr>
              <a:t>))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latin typeface="American Typewriter" charset="0"/>
              </a:rPr>
              <a:t>oot</a:t>
            </a:r>
            <a:r>
              <a:rPr lang="en-US" altLang="en-US" sz="1200" dirty="0">
                <a:latin typeface="American Typewriter" charset="0"/>
              </a:rPr>
              <a:t>&lt;-</a:t>
            </a:r>
            <a:r>
              <a:rPr lang="en-US" altLang="en-US" sz="1200" dirty="0" err="1">
                <a:latin typeface="American Typewriter" charset="0"/>
              </a:rPr>
              <a:t>lsoda</a:t>
            </a:r>
            <a:r>
              <a:rPr lang="en-US" altLang="en-US" sz="1200" dirty="0">
                <a:latin typeface="American Typewriter" charset="0"/>
              </a:rPr>
              <a:t>(</a:t>
            </a:r>
            <a:r>
              <a:rPr lang="en-US" altLang="en-US" sz="1200" dirty="0" err="1">
                <a:latin typeface="American Typewriter" charset="0"/>
              </a:rPr>
              <a:t>initial_state,seq</a:t>
            </a:r>
            <a:r>
              <a:rPr lang="en-US" altLang="en-US" sz="1200" dirty="0">
                <a:latin typeface="American Typewriter" charset="0"/>
              </a:rPr>
              <a:t>(0,100,0.5),</a:t>
            </a:r>
            <a:r>
              <a:rPr lang="en-US" altLang="en-US" sz="1200" dirty="0" err="1">
                <a:latin typeface="American Typewriter" charset="0"/>
              </a:rPr>
              <a:t>lokta_det,parms</a:t>
            </a:r>
            <a:r>
              <a:rPr lang="en-US" altLang="en-US" sz="1200" dirty="0">
                <a:latin typeface="American Typewriter" charset="0"/>
              </a:rPr>
              <a:t>=c(1.5,0.09,0.01,0.25))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latin typeface="American Typewriter" charset="0"/>
              </a:rPr>
              <a:t>matplot</a:t>
            </a:r>
            <a:r>
              <a:rPr lang="en-US" altLang="en-US" sz="1200" dirty="0">
                <a:latin typeface="American Typewriter" charset="0"/>
              </a:rPr>
              <a:t>(</a:t>
            </a:r>
            <a:r>
              <a:rPr lang="en-US" altLang="en-US" sz="1200" dirty="0" err="1">
                <a:latin typeface="American Typewriter" charset="0"/>
              </a:rPr>
              <a:t>oot</a:t>
            </a:r>
            <a:r>
              <a:rPr lang="en-US" altLang="en-US" sz="1200" dirty="0">
                <a:latin typeface="American Typewriter" charset="0"/>
              </a:rPr>
              <a:t>[,1],</a:t>
            </a:r>
            <a:r>
              <a:rPr lang="en-US" altLang="en-US" sz="1200" dirty="0" err="1">
                <a:latin typeface="American Typewriter" charset="0"/>
              </a:rPr>
              <a:t>oot</a:t>
            </a:r>
            <a:r>
              <a:rPr lang="en-US" altLang="en-US" sz="1200" dirty="0">
                <a:latin typeface="American Typewriter" charset="0"/>
              </a:rPr>
              <a:t>[,2:3],type='l',</a:t>
            </a:r>
            <a:r>
              <a:rPr lang="en-US" altLang="en-US" sz="1200" dirty="0" err="1">
                <a:latin typeface="American Typewriter" charset="0"/>
              </a:rPr>
              <a:t>xlab</a:t>
            </a:r>
            <a:r>
              <a:rPr lang="en-US" altLang="en-US" sz="1200" dirty="0">
                <a:latin typeface="American Typewriter" charset="0"/>
              </a:rPr>
              <a:t>='Time',</a:t>
            </a:r>
            <a:r>
              <a:rPr lang="en-US" altLang="en-US" sz="1200" dirty="0" err="1">
                <a:latin typeface="American Typewriter" charset="0"/>
              </a:rPr>
              <a:t>ylab</a:t>
            </a:r>
            <a:r>
              <a:rPr lang="en-US" altLang="en-US" sz="1200" dirty="0">
                <a:latin typeface="American Typewriter" charset="0"/>
              </a:rPr>
              <a:t>='Population Size',</a:t>
            </a:r>
            <a:r>
              <a:rPr lang="en-US" altLang="en-US" sz="1200" dirty="0" err="1">
                <a:latin typeface="American Typewriter" charset="0"/>
              </a:rPr>
              <a:t>lwd</a:t>
            </a:r>
            <a:r>
              <a:rPr lang="en-US" altLang="en-US" sz="1200" dirty="0">
                <a:latin typeface="American Typewriter" charset="0"/>
              </a:rPr>
              <a:t>=4,col='black')</a:t>
            </a:r>
            <a:endParaRPr lang="en-US" altLang="en-US" sz="1800" dirty="0"/>
          </a:p>
        </p:txBody>
      </p:sp>
      <p:graphicFrame>
        <p:nvGraphicFramePr>
          <p:cNvPr id="74755" name="Object 5">
            <a:extLst>
              <a:ext uri="{FF2B5EF4-FFF2-40B4-BE49-F238E27FC236}">
                <a16:creationId xmlns:a16="http://schemas.microsoft.com/office/drawing/2014/main" id="{A32E2059-AA62-B32B-4301-81B2F4DFD2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1906588"/>
          <a:ext cx="18986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74755" name="Object 5">
                        <a:extLst>
                          <a:ext uri="{FF2B5EF4-FFF2-40B4-BE49-F238E27FC236}">
                            <a16:creationId xmlns:a16="http://schemas.microsoft.com/office/drawing/2014/main" id="{A32E2059-AA62-B32B-4301-81B2F4DFD2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1906588"/>
                        <a:ext cx="1898650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6">
            <a:extLst>
              <a:ext uri="{FF2B5EF4-FFF2-40B4-BE49-F238E27FC236}">
                <a16:creationId xmlns:a16="http://schemas.microsoft.com/office/drawing/2014/main" id="{599E7B99-DF6B-4FC8-446C-6A91D1D8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449388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Deterministic</a:t>
            </a:r>
          </a:p>
        </p:txBody>
      </p:sp>
      <p:sp>
        <p:nvSpPr>
          <p:cNvPr id="137223" name="Text Box 7">
            <a:extLst>
              <a:ext uri="{FF2B5EF4-FFF2-40B4-BE49-F238E27FC236}">
                <a16:creationId xmlns:a16="http://schemas.microsoft.com/office/drawing/2014/main" id="{243E8F59-E61A-2E34-71FF-50BEE24FF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514850"/>
            <a:ext cx="5791200" cy="175432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require(GillespieSSA)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parameters 	&lt;- c(p1=1.5, p2=0.09,p3=0.01,p4=0.25)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initial_state  &lt;- c(N=30,P=15)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rates &lt;- c("p1*N","p2*N*P","p3*N*P","p4*P")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events &lt;- matrix(c(+1,-1,0,0,0,0,+1,-1),nrow=2,byrow=TRUE)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out &lt; -ssa(initial_state,rates,events,parameters,tf=100,simName="Lokta model")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merican Typewriter" charset="0"/>
              </a:rPr>
              <a:t>ssa.plot(out)</a:t>
            </a:r>
            <a:endParaRPr lang="en-US" altLang="en-US" sz="1800"/>
          </a:p>
        </p:txBody>
      </p:sp>
      <p:grpSp>
        <p:nvGrpSpPr>
          <p:cNvPr id="137224" name="Group 8">
            <a:extLst>
              <a:ext uri="{FF2B5EF4-FFF2-40B4-BE49-F238E27FC236}">
                <a16:creationId xmlns:a16="http://schemas.microsoft.com/office/drawing/2014/main" id="{13F0B5D7-CF6B-D936-9505-8359F3E59AC1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3810000"/>
            <a:ext cx="2901950" cy="2528888"/>
            <a:chOff x="3840" y="2256"/>
            <a:chExt cx="1828" cy="1593"/>
          </a:xfrm>
        </p:grpSpPr>
        <p:graphicFrame>
          <p:nvGraphicFramePr>
            <p:cNvPr id="74759" name="Object 9">
              <a:extLst>
                <a:ext uri="{FF2B5EF4-FFF2-40B4-BE49-F238E27FC236}">
                  <a16:creationId xmlns:a16="http://schemas.microsoft.com/office/drawing/2014/main" id="{B8803D5D-EC38-0681-0A53-3C124E8C9C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688"/>
            <a:ext cx="1828" cy="1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0" imgH="0" progId="Equation.3">
                    <p:embed/>
                  </p:oleObj>
                </mc:Choice>
                <mc:Fallback>
                  <p:oleObj name="Equation" r:id="rId5" imgW="0" imgH="0" progId="Equation.3">
                    <p:embed/>
                    <p:pic>
                      <p:nvPicPr>
                        <p:cNvPr id="74759" name="Object 9">
                          <a:extLst>
                            <a:ext uri="{FF2B5EF4-FFF2-40B4-BE49-F238E27FC236}">
                              <a16:creationId xmlns:a16="http://schemas.microsoft.com/office/drawing/2014/main" id="{B8803D5D-EC38-0681-0A53-3C124E8C9C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688"/>
                          <a:ext cx="1828" cy="1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0" name="Rectangle 10">
              <a:extLst>
                <a:ext uri="{FF2B5EF4-FFF2-40B4-BE49-F238E27FC236}">
                  <a16:creationId xmlns:a16="http://schemas.microsoft.com/office/drawing/2014/main" id="{24E99B8D-C21B-8E4D-A6E0-5529E9564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256"/>
              <a:ext cx="9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Stochastic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3">
            <a:extLst>
              <a:ext uri="{FF2B5EF4-FFF2-40B4-BE49-F238E27FC236}">
                <a16:creationId xmlns:a16="http://schemas.microsoft.com/office/drawing/2014/main" id="{14F7AA76-6C3C-3F7E-5E12-6A4A2295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722314"/>
            <a:ext cx="81534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4400" b="1">
                <a:ea typeface="MS Gothic" panose="020B0609070205080204" pitchFamily="49" charset="-128"/>
              </a:rPr>
              <a:t>Example V: Volterra Model</a:t>
            </a:r>
            <a:endParaRPr lang="en-GB" altLang="en-US" sz="4400" b="1">
              <a:solidFill>
                <a:srgbClr val="FFFF00"/>
              </a:solidFill>
              <a:ea typeface="MS Gothic" panose="020B0609070205080204" pitchFamily="49" charset="-128"/>
            </a:endParaRPr>
          </a:p>
        </p:txBody>
      </p:sp>
      <p:sp>
        <p:nvSpPr>
          <p:cNvPr id="76802" name="Text Box 4">
            <a:extLst>
              <a:ext uri="{FF2B5EF4-FFF2-40B4-BE49-F238E27FC236}">
                <a16:creationId xmlns:a16="http://schemas.microsoft.com/office/drawing/2014/main" id="{CF0FB94E-2AD6-F58B-B26D-ACE85C2C1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836738"/>
            <a:ext cx="5791200" cy="246221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merican Typewriter" charset="0"/>
              </a:rPr>
              <a:t>volterra_det</a:t>
            </a:r>
            <a:r>
              <a:rPr lang="en-US" altLang="en-US" sz="1100" dirty="0">
                <a:latin typeface="American Typewriter" charset="0"/>
              </a:rPr>
              <a:t> &lt;- function(</a:t>
            </a:r>
            <a:r>
              <a:rPr lang="en-US" altLang="en-US" sz="1100" dirty="0" err="1">
                <a:latin typeface="American Typewriter" charset="0"/>
              </a:rPr>
              <a:t>t,y,p</a:t>
            </a:r>
            <a:r>
              <a:rPr lang="en-US" altLang="en-US" sz="11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	</a:t>
            </a:r>
            <a:r>
              <a:rPr lang="en-US" altLang="en-US" sz="1100" dirty="0" err="1">
                <a:latin typeface="American Typewriter" charset="0"/>
              </a:rPr>
              <a:t>dy</a:t>
            </a:r>
            <a:r>
              <a:rPr lang="en-US" altLang="en-US" sz="1100" dirty="0">
                <a:latin typeface="American Typewriter" charset="0"/>
              </a:rPr>
              <a:t> &lt;- numeric(2)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	</a:t>
            </a:r>
            <a:r>
              <a:rPr lang="en-US" altLang="en-US" sz="1100" dirty="0" err="1">
                <a:latin typeface="American Typewriter" charset="0"/>
              </a:rPr>
              <a:t>dy</a:t>
            </a:r>
            <a:r>
              <a:rPr lang="en-US" altLang="en-US" sz="1100" dirty="0">
                <a:latin typeface="American Typewriter" charset="0"/>
              </a:rPr>
              <a:t>[1] &lt;- p[1] * y[1] - p[2] * y[1] * y[2] - p[5]*y[1]*y[1]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	</a:t>
            </a:r>
            <a:r>
              <a:rPr lang="en-US" altLang="en-US" sz="1100" dirty="0" err="1">
                <a:latin typeface="American Typewriter" charset="0"/>
              </a:rPr>
              <a:t>dy</a:t>
            </a:r>
            <a:r>
              <a:rPr lang="en-US" altLang="en-US" sz="1100" dirty="0">
                <a:latin typeface="American Typewriter" charset="0"/>
              </a:rPr>
              <a:t>[2] &lt;- p[3] * y[1] * y[2] - p[4] * y[2]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	return(list(</a:t>
            </a:r>
            <a:r>
              <a:rPr lang="en-US" altLang="en-US" sz="1100" dirty="0" err="1">
                <a:latin typeface="American Typewriter" charset="0"/>
              </a:rPr>
              <a:t>dy</a:t>
            </a:r>
            <a:r>
              <a:rPr lang="en-US" altLang="en-US" sz="1100" dirty="0">
                <a:latin typeface="American Typewriter" charset="0"/>
              </a:rPr>
              <a:t>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merican Typewriter" charset="0"/>
              </a:rPr>
              <a:t>oot</a:t>
            </a:r>
            <a:r>
              <a:rPr lang="en-US" altLang="en-US" sz="1100" dirty="0">
                <a:latin typeface="American Typewriter" charset="0"/>
              </a:rPr>
              <a:t>&lt;-</a:t>
            </a:r>
            <a:r>
              <a:rPr lang="en-US" altLang="en-US" sz="1100" dirty="0" err="1">
                <a:latin typeface="American Typewriter" charset="0"/>
              </a:rPr>
              <a:t>lsoda</a:t>
            </a:r>
            <a:r>
              <a:rPr lang="en-US" altLang="en-US" sz="1100" dirty="0">
                <a:latin typeface="American Typewriter" charset="0"/>
              </a:rPr>
              <a:t>(c(30,15),seq(0,100,0.5),</a:t>
            </a:r>
            <a:r>
              <a:rPr lang="en-US" altLang="en-US" sz="1100" dirty="0" err="1">
                <a:latin typeface="American Typewriter" charset="0"/>
              </a:rPr>
              <a:t>volterra_det,parms</a:t>
            </a:r>
            <a:r>
              <a:rPr lang="en-US" altLang="en-US" sz="1100" dirty="0">
                <a:latin typeface="American Typewriter" charset="0"/>
              </a:rPr>
              <a:t>=c(1.5,0.09,0.01,0.25,0.006))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merican Typewriter" charset="0"/>
              </a:rPr>
              <a:t>matplot</a:t>
            </a:r>
            <a:r>
              <a:rPr lang="en-US" altLang="en-US" sz="1100" dirty="0">
                <a:latin typeface="American Typewriter" charset="0"/>
              </a:rPr>
              <a:t>(</a:t>
            </a:r>
            <a:r>
              <a:rPr lang="en-US" altLang="en-US" sz="1100" dirty="0" err="1">
                <a:latin typeface="American Typewriter" charset="0"/>
              </a:rPr>
              <a:t>oot</a:t>
            </a:r>
            <a:r>
              <a:rPr lang="en-US" altLang="en-US" sz="1100" dirty="0">
                <a:latin typeface="American Typewriter" charset="0"/>
              </a:rPr>
              <a:t>[,1],</a:t>
            </a:r>
            <a:r>
              <a:rPr lang="en-US" altLang="en-US" sz="1100" dirty="0" err="1">
                <a:latin typeface="American Typewriter" charset="0"/>
              </a:rPr>
              <a:t>oot</a:t>
            </a:r>
            <a:r>
              <a:rPr lang="en-US" altLang="en-US" sz="1100" dirty="0">
                <a:latin typeface="American Typewriter" charset="0"/>
              </a:rPr>
              <a:t>[,2:3],type='l',</a:t>
            </a:r>
            <a:r>
              <a:rPr lang="en-US" altLang="en-US" sz="1100" dirty="0" err="1">
                <a:latin typeface="American Typewriter" charset="0"/>
              </a:rPr>
              <a:t>xlab</a:t>
            </a:r>
            <a:r>
              <a:rPr lang="en-US" altLang="en-US" sz="1100" dirty="0">
                <a:latin typeface="American Typewriter" charset="0"/>
              </a:rPr>
              <a:t>='Time',</a:t>
            </a:r>
            <a:r>
              <a:rPr lang="en-US" altLang="en-US" sz="1100" dirty="0" err="1">
                <a:latin typeface="American Typewriter" charset="0"/>
              </a:rPr>
              <a:t>ylab</a:t>
            </a:r>
            <a:r>
              <a:rPr lang="en-US" altLang="en-US" sz="1100" dirty="0">
                <a:latin typeface="American Typewriter" charset="0"/>
              </a:rPr>
              <a:t>='Population Size',</a:t>
            </a:r>
            <a:r>
              <a:rPr lang="en-US" altLang="en-US" sz="1100" dirty="0" err="1">
                <a:latin typeface="American Typewriter" charset="0"/>
              </a:rPr>
              <a:t>lwd</a:t>
            </a:r>
            <a:r>
              <a:rPr lang="en-US" altLang="en-US" sz="1100" dirty="0">
                <a:latin typeface="American Typewriter" charset="0"/>
              </a:rPr>
              <a:t>=4,col='black')</a:t>
            </a:r>
            <a:endParaRPr lang="en-US" altLang="en-US" sz="1600" dirty="0"/>
          </a:p>
        </p:txBody>
      </p:sp>
      <p:graphicFrame>
        <p:nvGraphicFramePr>
          <p:cNvPr id="76803" name="Object 5">
            <a:extLst>
              <a:ext uri="{FF2B5EF4-FFF2-40B4-BE49-F238E27FC236}">
                <a16:creationId xmlns:a16="http://schemas.microsoft.com/office/drawing/2014/main" id="{44020707-20B1-711A-006D-40CFC97B1B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9375" y="2363788"/>
          <a:ext cx="265430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76803" name="Object 5">
                        <a:extLst>
                          <a:ext uri="{FF2B5EF4-FFF2-40B4-BE49-F238E27FC236}">
                            <a16:creationId xmlns:a16="http://schemas.microsoft.com/office/drawing/2014/main" id="{44020707-20B1-711A-006D-40CFC97B1B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363788"/>
                        <a:ext cx="2654300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Rectangle 6">
            <a:extLst>
              <a:ext uri="{FF2B5EF4-FFF2-40B4-BE49-F238E27FC236}">
                <a16:creationId xmlns:a16="http://schemas.microsoft.com/office/drawing/2014/main" id="{974C0630-2B66-7638-7F2B-4146203F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906588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Deterministic</a:t>
            </a:r>
          </a:p>
        </p:txBody>
      </p:sp>
      <p:sp>
        <p:nvSpPr>
          <p:cNvPr id="139271" name="Text Box 7">
            <a:extLst>
              <a:ext uri="{FF2B5EF4-FFF2-40B4-BE49-F238E27FC236}">
                <a16:creationId xmlns:a16="http://schemas.microsoft.com/office/drawing/2014/main" id="{D237E347-0798-A493-944A-EC76398F5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0"/>
            <a:ext cx="5791200" cy="1785104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require(</a:t>
            </a:r>
            <a:r>
              <a:rPr lang="en-US" altLang="en-US" sz="1100" dirty="0" err="1">
                <a:latin typeface="American Typewriter" charset="0"/>
              </a:rPr>
              <a:t>GillespieSSA</a:t>
            </a:r>
            <a:r>
              <a:rPr lang="en-US" altLang="en-US" sz="1100" dirty="0">
                <a:latin typeface="American Typewriter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parameters 	&lt;- c(p1=1.5, p2=0.09,p3=0.01,p4=0.25,p5=0.006)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merican Typewriter" charset="0"/>
              </a:rPr>
              <a:t>initial_state</a:t>
            </a:r>
            <a:r>
              <a:rPr lang="en-US" altLang="en-US" sz="1100" dirty="0">
                <a:latin typeface="American Typewriter" charset="0"/>
              </a:rPr>
              <a:t>  &lt;- c(N=30,P=15)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rates &lt;- c("p1*N","p2*N*P","p3*N*P","p4*P","p5*N*N")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events &lt;- matrix(c(+1,-1,0,0,-1,0,0,+1,-1,0),</a:t>
            </a:r>
            <a:r>
              <a:rPr lang="en-US" altLang="en-US" sz="1100" dirty="0" err="1">
                <a:latin typeface="American Typewriter" charset="0"/>
              </a:rPr>
              <a:t>nrow</a:t>
            </a:r>
            <a:r>
              <a:rPr lang="en-US" altLang="en-US" sz="1100" dirty="0">
                <a:latin typeface="American Typewriter" charset="0"/>
              </a:rPr>
              <a:t>=2,byrow=TRUE)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merican Typewriter" charset="0"/>
              </a:rPr>
              <a:t>out &lt;- </a:t>
            </a:r>
            <a:r>
              <a:rPr lang="en-US" altLang="en-US" sz="1100" dirty="0" err="1">
                <a:latin typeface="American Typewriter" charset="0"/>
              </a:rPr>
              <a:t>ssa</a:t>
            </a:r>
            <a:r>
              <a:rPr lang="en-US" altLang="en-US" sz="1100" dirty="0">
                <a:latin typeface="American Typewriter" charset="0"/>
              </a:rPr>
              <a:t>(</a:t>
            </a:r>
            <a:r>
              <a:rPr lang="en-US" altLang="en-US" sz="1100" dirty="0" err="1">
                <a:latin typeface="American Typewriter" charset="0"/>
              </a:rPr>
              <a:t>initial_state,rates,events,parameters,tf</a:t>
            </a:r>
            <a:r>
              <a:rPr lang="en-US" altLang="en-US" sz="1100" dirty="0">
                <a:latin typeface="American Typewriter" charset="0"/>
              </a:rPr>
              <a:t>=100,simName="Volterra model")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merican Typewriter" charset="0"/>
              </a:rPr>
              <a:t>ssa.plot</a:t>
            </a:r>
            <a:r>
              <a:rPr lang="en-US" altLang="en-US" sz="1100" dirty="0">
                <a:latin typeface="American Typewriter" charset="0"/>
              </a:rPr>
              <a:t>(out)</a:t>
            </a:r>
          </a:p>
        </p:txBody>
      </p:sp>
      <p:graphicFrame>
        <p:nvGraphicFramePr>
          <p:cNvPr id="76806" name="Object 9">
            <a:extLst>
              <a:ext uri="{FF2B5EF4-FFF2-40B4-BE49-F238E27FC236}">
                <a16:creationId xmlns:a16="http://schemas.microsoft.com/office/drawing/2014/main" id="{5ACBBB84-572A-9933-1472-89BC938B4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4270376"/>
          <a:ext cx="290195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0" imgH="0" progId="Equation.3">
                  <p:embed/>
                </p:oleObj>
              </mc:Choice>
              <mc:Fallback>
                <p:oleObj name="Equation" r:id="rId5" imgW="0" imgH="0" progId="Equation.3">
                  <p:embed/>
                  <p:pic>
                    <p:nvPicPr>
                      <p:cNvPr id="76806" name="Object 9">
                        <a:extLst>
                          <a:ext uri="{FF2B5EF4-FFF2-40B4-BE49-F238E27FC236}">
                            <a16:creationId xmlns:a16="http://schemas.microsoft.com/office/drawing/2014/main" id="{5ACBBB84-572A-9933-1472-89BC938B4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270376"/>
                        <a:ext cx="2901950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7" name="Rectangle 10">
            <a:extLst>
              <a:ext uri="{FF2B5EF4-FFF2-40B4-BE49-F238E27FC236}">
                <a16:creationId xmlns:a16="http://schemas.microsoft.com/office/drawing/2014/main" id="{911E0696-509A-BE36-2FD0-7548155DB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200" y="3854450"/>
            <a:ext cx="146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Stochastic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08CFEAF6-B0F1-F44D-E18C-C2CE0DD36400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400" b="1"/>
              <a:t>…and stochastic</a:t>
            </a:r>
            <a:endParaRPr lang="en-US" altLang="en-US" sz="4400" b="1"/>
          </a:p>
        </p:txBody>
      </p:sp>
      <p:pic>
        <p:nvPicPr>
          <p:cNvPr id="19458" name="Picture 4" descr="Svetlana Pankratova tall woman height 1">
            <a:extLst>
              <a:ext uri="{FF2B5EF4-FFF2-40B4-BE49-F238E27FC236}">
                <a16:creationId xmlns:a16="http://schemas.microsoft.com/office/drawing/2014/main" id="{D4D427AD-A281-DBEE-6079-595D621D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1524000"/>
            <a:ext cx="28686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5">
            <a:extLst>
              <a:ext uri="{FF2B5EF4-FFF2-40B4-BE49-F238E27FC236}">
                <a16:creationId xmlns:a16="http://schemas.microsoft.com/office/drawing/2014/main" id="{2BA6C474-658F-DB70-FB36-269F05D5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1" y="5334000"/>
            <a:ext cx="2868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Svetlana Pankratova and PingPing</a:t>
            </a:r>
            <a:endParaRPr lang="en-US" altLang="en-US" sz="1200">
              <a:hlinkClick r:id="rId4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hlinkClick r:id="rId4"/>
              </a:rPr>
              <a:t>http://www.guinnessworldrecords.com/</a:t>
            </a:r>
            <a:endParaRPr lang="en-US" altLang="en-US" sz="1200"/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C511E54E-EBF1-AE17-064D-67BAE0EA7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6" y="1524001"/>
            <a:ext cx="52863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Biological populations exhibit large amounts of variability between individuals.  This complexity generates population dynamics that are </a:t>
            </a:r>
            <a:r>
              <a:rPr lang="en-US" altLang="en-US" sz="2400" b="1"/>
              <a:t>intrinsically</a:t>
            </a:r>
            <a:r>
              <a:rPr lang="en-US" altLang="en-US" sz="2400"/>
              <a:t> stochastic.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From empirical data we can typically estimate </a:t>
            </a:r>
            <a:r>
              <a:rPr lang="en-US" altLang="en-US" sz="2400" b="1"/>
              <a:t>population averages</a:t>
            </a:r>
            <a:r>
              <a:rPr lang="en-US" altLang="en-US" sz="2400"/>
              <a:t> for the rate of biological processes.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Stochastic dynamics can emerge just from the </a:t>
            </a:r>
            <a:r>
              <a:rPr lang="en-US" altLang="en-US" sz="2400" b="1"/>
              <a:t>uncertainty in the timing </a:t>
            </a:r>
            <a:r>
              <a:rPr lang="en-US" altLang="en-US" sz="2400"/>
              <a:t>of events for individuals.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15435911-EC26-B233-4517-C32B239EC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947739"/>
            <a:ext cx="4138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b="1"/>
              <a:t>Sources of stochasticity</a:t>
            </a:r>
            <a:endParaRPr lang="en-US" altLang="en-US" b="1"/>
          </a:p>
        </p:txBody>
      </p:sp>
      <p:grpSp>
        <p:nvGrpSpPr>
          <p:cNvPr id="39039" name="Group 127">
            <a:extLst>
              <a:ext uri="{FF2B5EF4-FFF2-40B4-BE49-F238E27FC236}">
                <a16:creationId xmlns:a16="http://schemas.microsoft.com/office/drawing/2014/main" id="{921A84F7-8390-C26E-AFCA-849829AA868C}"/>
              </a:ext>
            </a:extLst>
          </p:cNvPr>
          <p:cNvGrpSpPr>
            <a:grpSpLocks/>
          </p:cNvGrpSpPr>
          <p:nvPr/>
        </p:nvGrpSpPr>
        <p:grpSpPr bwMode="auto">
          <a:xfrm>
            <a:off x="8020050" y="2832100"/>
            <a:ext cx="2592388" cy="1944688"/>
            <a:chOff x="4092" y="1784"/>
            <a:chExt cx="1633" cy="1225"/>
          </a:xfrm>
        </p:grpSpPr>
        <p:pic>
          <p:nvPicPr>
            <p:cNvPr id="21511" name="Picture 123" descr="OptiDiscs_large3">
              <a:extLst>
                <a:ext uri="{FF2B5EF4-FFF2-40B4-BE49-F238E27FC236}">
                  <a16:creationId xmlns:a16="http://schemas.microsoft.com/office/drawing/2014/main" id="{D6C86BDC-F1C4-0D14-57E0-4400E33C9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" y="1784"/>
              <a:ext cx="1633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2" name="Picture 122" descr="kitty">
              <a:extLst>
                <a:ext uri="{FF2B5EF4-FFF2-40B4-BE49-F238E27FC236}">
                  <a16:creationId xmlns:a16="http://schemas.microsoft.com/office/drawing/2014/main" id="{082BC65A-A246-1488-8E46-6B4FFD2BC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" y="1953"/>
              <a:ext cx="646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920" name="Rectangle 8">
            <a:extLst>
              <a:ext uri="{FF2B5EF4-FFF2-40B4-BE49-F238E27FC236}">
                <a16:creationId xmlns:a16="http://schemas.microsoft.com/office/drawing/2014/main" id="{62260AD6-0E4B-E2EC-E3FB-39CB5264B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3276601"/>
            <a:ext cx="7296150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Demographic Stochasticity</a:t>
            </a:r>
          </a:p>
          <a:p>
            <a:pPr lvl="1"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US" altLang="en-US" sz="2400"/>
              <a:t> Intrinsic uncertainty in the timing of events</a:t>
            </a:r>
          </a:p>
          <a:p>
            <a:pPr lvl="1"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US" altLang="en-US" sz="2400"/>
              <a:t> When processes occur at </a:t>
            </a:r>
            <a:r>
              <a:rPr lang="en-US" altLang="en-US" sz="2400" b="1"/>
              <a:t>fixed rates</a:t>
            </a:r>
            <a:r>
              <a:rPr lang="en-US" altLang="en-US" sz="2400"/>
              <a:t>, but the </a:t>
            </a:r>
          </a:p>
          <a:p>
            <a:pPr lvl="1"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None/>
            </a:pPr>
            <a:r>
              <a:rPr lang="en-US" altLang="en-US" sz="2400"/>
              <a:t>   time between events is </a:t>
            </a:r>
            <a:r>
              <a:rPr lang="en-US" altLang="en-US" sz="2400" b="1"/>
              <a:t>random</a:t>
            </a:r>
            <a:endParaRPr lang="en-GB" altLang="en-US" sz="2400"/>
          </a:p>
          <a:p>
            <a:pPr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Extra-demographic Stochasticity (environmental)</a:t>
            </a:r>
          </a:p>
          <a:p>
            <a:pPr lvl="1"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Variation in the rate that ``events’’ occur</a:t>
            </a:r>
          </a:p>
          <a:p>
            <a:pPr lvl="1" eaLnBrk="1">
              <a:lnSpc>
                <a:spcPct val="116000"/>
              </a:lnSpc>
              <a:spcBef>
                <a:spcPct val="0"/>
              </a:spcBef>
              <a:buFont typeface="Times" panose="02020603050405020304" pitchFamily="18" charset="0"/>
              <a:buChar char="•"/>
            </a:pPr>
            <a:r>
              <a:rPr lang="en-GB" altLang="en-US" sz="2400"/>
              <a:t> Can treat </a:t>
            </a:r>
            <a:r>
              <a:rPr lang="en-GB" altLang="en-US" sz="2400" b="1"/>
              <a:t>parameters</a:t>
            </a:r>
            <a:r>
              <a:rPr lang="en-GB" altLang="en-US" sz="2400"/>
              <a:t> of model as random variables </a:t>
            </a:r>
            <a:endParaRPr lang="en-US" altLang="en-US" sz="2400"/>
          </a:p>
        </p:txBody>
      </p:sp>
      <p:pic>
        <p:nvPicPr>
          <p:cNvPr id="39036" name="Picture 124" descr="kitty">
            <a:extLst>
              <a:ext uri="{FF2B5EF4-FFF2-40B4-BE49-F238E27FC236}">
                <a16:creationId xmlns:a16="http://schemas.microsoft.com/office/drawing/2014/main" id="{C8A357CB-2636-1B8D-1F9D-D5790B884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86889" y="5561014"/>
            <a:ext cx="10255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37" name="Picture 125" descr="monty-python-foot">
            <a:extLst>
              <a:ext uri="{FF2B5EF4-FFF2-40B4-BE49-F238E27FC236}">
                <a16:creationId xmlns:a16="http://schemas.microsoft.com/office/drawing/2014/main" id="{4845A06D-85AA-3102-AAE6-5EBED2E5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9713" y="4397376"/>
            <a:ext cx="1282700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121">
            <a:extLst>
              <a:ext uri="{FF2B5EF4-FFF2-40B4-BE49-F238E27FC236}">
                <a16:creationId xmlns:a16="http://schemas.microsoft.com/office/drawing/2014/main" id="{8E0FD798-D23C-A504-8A27-F6882CE1D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1676401"/>
            <a:ext cx="8126412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Stochastic processes are often characterised in terms of the: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en-US" sz="2400"/>
              <a:t> Process: 		Systematic (deterministic) changes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en-US" sz="2400"/>
              <a:t> Noise: 		Random fluctuations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7D4577D2-4C80-173C-B637-B03B85E0F7BC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Defining a stochastic model</a:t>
            </a:r>
          </a:p>
        </p:txBody>
      </p:sp>
      <p:sp>
        <p:nvSpPr>
          <p:cNvPr id="23554" name="Text Box 4">
            <a:extLst>
              <a:ext uri="{FF2B5EF4-FFF2-40B4-BE49-F238E27FC236}">
                <a16:creationId xmlns:a16="http://schemas.microsoft.com/office/drawing/2014/main" id="{78D44DD8-1FFB-5443-1699-A79295886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76400"/>
            <a:ext cx="807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000">
                <a:ea typeface="MS Gothic" panose="020B0609070205080204" pitchFamily="49" charset="-128"/>
              </a:rPr>
              <a:t>Many different implementations, suitable in different contexts.  To model</a:t>
            </a:r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000">
                <a:ea typeface="MS Gothic" panose="020B0609070205080204" pitchFamily="49" charset="-128"/>
              </a:rPr>
              <a:t>demographic stochasticity we choose to use continuous-time </a:t>
            </a:r>
            <a:r>
              <a:rPr lang="en-GB" altLang="en-US" sz="2000" b="1">
                <a:ea typeface="MS Gothic" panose="020B0609070205080204" pitchFamily="49" charset="-128"/>
              </a:rPr>
              <a:t>Markov chains</a:t>
            </a:r>
            <a:r>
              <a:rPr lang="en-GB" altLang="en-US" sz="2000">
                <a:ea typeface="MS Gothic" panose="020B0609070205080204" pitchFamily="49" charset="-128"/>
              </a:rPr>
              <a:t>. </a:t>
            </a:r>
            <a:endParaRPr lang="en-GB" altLang="en-US" sz="1800" i="1">
              <a:latin typeface="Arial" panose="020B0604020202020204" pitchFamily="34" charset="0"/>
              <a:ea typeface="MS Gothic" panose="020B0609070205080204" pitchFamily="49" charset="-128"/>
            </a:endParaRPr>
          </a:p>
        </p:txBody>
      </p:sp>
      <p:sp>
        <p:nvSpPr>
          <p:cNvPr id="23555" name="Rectangle 5">
            <a:extLst>
              <a:ext uri="{FF2B5EF4-FFF2-40B4-BE49-F238E27FC236}">
                <a16:creationId xmlns:a16="http://schemas.microsoft.com/office/drawing/2014/main" id="{47920F83-715E-68B9-ED1B-F779BA3B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4" y="2600326"/>
            <a:ext cx="8072437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en-US" sz="2000"/>
              <a:t> Describe populations by </a:t>
            </a:r>
            <a:r>
              <a:rPr lang="en-GB" altLang="en-US" sz="2000" b="1"/>
              <a:t>integers</a:t>
            </a:r>
            <a:r>
              <a:rPr lang="en-GB" altLang="en-US" sz="2000"/>
              <a:t> (whole numbers) or </a:t>
            </a:r>
            <a:r>
              <a:rPr lang="en-GB" altLang="en-US" sz="2000" b="1"/>
              <a:t>state variables</a:t>
            </a:r>
            <a:endParaRPr lang="en-GB" altLang="en-US" sz="2000"/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en-US" sz="2000"/>
              <a:t> State variables change due to </a:t>
            </a:r>
            <a:r>
              <a:rPr lang="en-GB" altLang="en-US" sz="2000" b="1"/>
              <a:t>events</a:t>
            </a:r>
            <a:endParaRPr lang="en-GB" altLang="en-US" sz="2000"/>
          </a:p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en-US" sz="2000"/>
              <a:t> Events occur randomly according to fixed </a:t>
            </a:r>
            <a:r>
              <a:rPr lang="en-GB" altLang="en-US" sz="2000" b="1"/>
              <a:t>rates</a:t>
            </a:r>
            <a:r>
              <a:rPr lang="en-GB" altLang="en-US" sz="2000"/>
              <a:t> (probabilities per unit time)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grpSp>
        <p:nvGrpSpPr>
          <p:cNvPr id="20495" name="Group 15">
            <a:extLst>
              <a:ext uri="{FF2B5EF4-FFF2-40B4-BE49-F238E27FC236}">
                <a16:creationId xmlns:a16="http://schemas.microsoft.com/office/drawing/2014/main" id="{11D73547-E41A-2E9D-EFC3-C6F2C27EA26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754438"/>
            <a:ext cx="8186738" cy="2265362"/>
            <a:chOff x="144" y="2365"/>
            <a:chExt cx="5157" cy="1427"/>
          </a:xfrm>
        </p:grpSpPr>
        <p:sp>
          <p:nvSpPr>
            <p:cNvPr id="23558" name="Line 8">
              <a:extLst>
                <a:ext uri="{FF2B5EF4-FFF2-40B4-BE49-F238E27FC236}">
                  <a16:creationId xmlns:a16="http://schemas.microsoft.com/office/drawing/2014/main" id="{FC9971DA-0E12-6A40-EC84-113B79EB8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" y="2895"/>
              <a:ext cx="475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59" name="Line 9">
              <a:extLst>
                <a:ext uri="{FF2B5EF4-FFF2-40B4-BE49-F238E27FC236}">
                  <a16:creationId xmlns:a16="http://schemas.microsoft.com/office/drawing/2014/main" id="{FB51F2CB-A9D4-B65E-B791-81D30551A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" y="2669"/>
              <a:ext cx="0" cy="9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60" name="Line 10">
              <a:extLst>
                <a:ext uri="{FF2B5EF4-FFF2-40B4-BE49-F238E27FC236}">
                  <a16:creationId xmlns:a16="http://schemas.microsoft.com/office/drawing/2014/main" id="{FB451324-49CA-AC91-A5FD-5F335E7E0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2669"/>
              <a:ext cx="0" cy="9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61" name="Text Box 7">
              <a:extLst>
                <a:ext uri="{FF2B5EF4-FFF2-40B4-BE49-F238E27FC236}">
                  <a16:creationId xmlns:a16="http://schemas.microsoft.com/office/drawing/2014/main" id="{717BD2F5-2D77-B049-6DF9-173465F28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661"/>
              <a:ext cx="4752" cy="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000" b="1"/>
                <a:t>Event			Effect			  Probability (per unit time)</a:t>
              </a:r>
            </a:p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GB" altLang="en-US" sz="2000">
                <a:latin typeface="Arial" panose="020B0604020202020204" pitchFamily="34" charset="0"/>
              </a:endParaRPr>
            </a:p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000"/>
                <a:t>Birth			N -&gt; N + 1</a:t>
              </a:r>
              <a:r>
                <a:rPr lang="en-GB" altLang="en-US" sz="2000">
                  <a:latin typeface="Arial" panose="020B0604020202020204" pitchFamily="34" charset="0"/>
                </a:rPr>
                <a:t>			</a:t>
              </a:r>
              <a:r>
                <a:rPr lang="en-GB" altLang="en-US" sz="2000">
                  <a:latin typeface="Arial" panose="020B0604020202020204" pitchFamily="34" charset="0"/>
                  <a:sym typeface="Symbol" panose="05050102010706020507" pitchFamily="18" charset="2"/>
                </a:rPr>
                <a:t>μ</a:t>
              </a:r>
              <a:r>
                <a:rPr lang="en-GB" altLang="en-US" sz="2000">
                  <a:latin typeface="Arial" panose="020B0604020202020204" pitchFamily="34" charset="0"/>
                </a:rPr>
                <a:t> </a:t>
              </a:r>
              <a:r>
                <a:rPr lang="en-GB" altLang="en-US" sz="2000"/>
                <a:t>N</a:t>
              </a:r>
            </a:p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000"/>
                <a:t>Death                         	N -&gt; N – 1	</a:t>
              </a:r>
              <a:r>
                <a:rPr lang="en-GB" altLang="en-US" sz="2000">
                  <a:latin typeface="Arial" panose="020B0604020202020204" pitchFamily="34" charset="0"/>
                </a:rPr>
                <a:t>		v </a:t>
              </a:r>
              <a:r>
                <a:rPr lang="en-GB" altLang="en-US" sz="2000"/>
                <a:t>N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3562" name="Rectangle 11">
              <a:extLst>
                <a:ext uri="{FF2B5EF4-FFF2-40B4-BE49-F238E27FC236}">
                  <a16:creationId xmlns:a16="http://schemas.microsoft.com/office/drawing/2014/main" id="{C5074807-71AC-6351-9780-DE224076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" y="2365"/>
              <a:ext cx="514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ea typeface="MS Gothic" panose="020B0609070205080204" pitchFamily="49" charset="-128"/>
                </a:rPr>
                <a:t>Model is defined in terms of these events and the rates at which they occur: </a:t>
              </a:r>
            </a:p>
          </p:txBody>
        </p:sp>
      </p:grp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8F741126-6AF3-3DF9-AD44-EC451A73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739" y="6019801"/>
            <a:ext cx="8034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/>
              <a:t>What impact does demographic stochasticity have on population dynamics?</a:t>
            </a: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B9DECC17-7EBD-195B-2F2A-0AA89F99C902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Constant Births Model</a:t>
            </a:r>
          </a:p>
        </p:txBody>
      </p:sp>
      <p:sp>
        <p:nvSpPr>
          <p:cNvPr id="25602" name="Rectangle 5">
            <a:extLst>
              <a:ext uri="{FF2B5EF4-FFF2-40B4-BE49-F238E27FC236}">
                <a16:creationId xmlns:a16="http://schemas.microsoft.com/office/drawing/2014/main" id="{009EBAD6-8ED4-ABCC-E19F-46EDD58A2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752601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Consider the simplest possible population process, one event (birth) occurring at a fixed probability per unit time (B).</a:t>
            </a:r>
            <a:endParaRPr lang="en-US" altLang="en-US" sz="2400"/>
          </a:p>
        </p:txBody>
      </p:sp>
      <p:graphicFrame>
        <p:nvGraphicFramePr>
          <p:cNvPr id="25603" name="Object 6">
            <a:extLst>
              <a:ext uri="{FF2B5EF4-FFF2-40B4-BE49-F238E27FC236}">
                <a16:creationId xmlns:a16="http://schemas.microsoft.com/office/drawing/2014/main" id="{02FF3DBB-E209-8054-D57E-65290D9E87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1013" y="3646488"/>
          <a:ext cx="24193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5603" name="Object 6">
                        <a:extLst>
                          <a:ext uri="{FF2B5EF4-FFF2-40B4-BE49-F238E27FC236}">
                            <a16:creationId xmlns:a16="http://schemas.microsoft.com/office/drawing/2014/main" id="{02FF3DBB-E209-8054-D57E-65290D9E87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3646488"/>
                        <a:ext cx="241935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>
            <a:extLst>
              <a:ext uri="{FF2B5EF4-FFF2-40B4-BE49-F238E27FC236}">
                <a16:creationId xmlns:a16="http://schemas.microsoft.com/office/drawing/2014/main" id="{456C4191-ACC4-105E-5903-172508312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214" y="5399088"/>
            <a:ext cx="24653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>
                <a:latin typeface="Arial" panose="020B0604020202020204" pitchFamily="34" charset="0"/>
                <a:ea typeface="MS Gothic" panose="020B0609070205080204" pitchFamily="49" charset="-128"/>
              </a:rPr>
              <a:t>Deterministic Representation</a:t>
            </a:r>
          </a:p>
        </p:txBody>
      </p:sp>
      <p:graphicFrame>
        <p:nvGraphicFramePr>
          <p:cNvPr id="25605" name="Object 8">
            <a:extLst>
              <a:ext uri="{FF2B5EF4-FFF2-40B4-BE49-F238E27FC236}">
                <a16:creationId xmlns:a16="http://schemas.microsoft.com/office/drawing/2014/main" id="{ADA0DF3B-C647-77F2-D597-F67D5DC8F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4714" y="3355975"/>
          <a:ext cx="8588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25605" name="Object 8">
                        <a:extLst>
                          <a:ext uri="{FF2B5EF4-FFF2-40B4-BE49-F238E27FC236}">
                            <a16:creationId xmlns:a16="http://schemas.microsoft.com/office/drawing/2014/main" id="{ADA0DF3B-C647-77F2-D597-F67D5DC8FD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4" y="3355975"/>
                        <a:ext cx="85883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9">
            <a:extLst>
              <a:ext uri="{FF2B5EF4-FFF2-40B4-BE49-F238E27FC236}">
                <a16:creationId xmlns:a16="http://schemas.microsoft.com/office/drawing/2014/main" id="{2B158289-6222-B4FF-AF06-EE75CB303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1" y="3613151"/>
            <a:ext cx="48561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6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en-US" sz="2400"/>
              <a:t>One state variable – Population size</a:t>
            </a:r>
          </a:p>
        </p:txBody>
      </p:sp>
      <p:sp>
        <p:nvSpPr>
          <p:cNvPr id="25607" name="Line 10">
            <a:extLst>
              <a:ext uri="{FF2B5EF4-FFF2-40B4-BE49-F238E27FC236}">
                <a16:creationId xmlns:a16="http://schemas.microsoft.com/office/drawing/2014/main" id="{B563D257-B166-5AF8-2E70-0CEDCCCD5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6214" y="3341688"/>
            <a:ext cx="1587" cy="3060700"/>
          </a:xfrm>
          <a:prstGeom prst="line">
            <a:avLst/>
          </a:prstGeom>
          <a:noFill/>
          <a:ln w="36000">
            <a:solidFill>
              <a:srgbClr val="FF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1540" name="Group 36">
            <a:extLst>
              <a:ext uri="{FF2B5EF4-FFF2-40B4-BE49-F238E27FC236}">
                <a16:creationId xmlns:a16="http://schemas.microsoft.com/office/drawing/2014/main" id="{39FD0F36-084C-99FC-07C0-D52769EB1593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4227514"/>
            <a:ext cx="5727700" cy="2174875"/>
            <a:chOff x="79" y="2663"/>
            <a:chExt cx="3608" cy="1370"/>
          </a:xfrm>
        </p:grpSpPr>
        <p:sp>
          <p:nvSpPr>
            <p:cNvPr id="25610" name="Text Box 12">
              <a:extLst>
                <a:ext uri="{FF2B5EF4-FFF2-40B4-BE49-F238E27FC236}">
                  <a16:creationId xmlns:a16="http://schemas.microsoft.com/office/drawing/2014/main" id="{E84DF38F-AD8D-88A1-C962-3C87AAFD4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663"/>
              <a:ext cx="3312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/>
            <a:lstStyle>
              <a:lvl1pPr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>
                <a:lnSpc>
                  <a:spcPct val="116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en-GB" altLang="en-US" sz="2400">
                  <a:latin typeface="Arial" panose="020B0604020202020204" pitchFamily="34" charset="0"/>
                </a:rPr>
                <a:t>Probability of birth occurring in a small interval of time </a:t>
              </a:r>
              <a:r>
                <a:rPr lang="en-GB" altLang="en-US" sz="2400">
                  <a:latin typeface="Arial" panose="020B0604020202020204" pitchFamily="34" charset="0"/>
                  <a:sym typeface="Symbol" panose="05050102010706020507" pitchFamily="18" charset="2"/>
                </a:rPr>
                <a:t>Δt</a:t>
              </a:r>
              <a:r>
                <a:rPr lang="en-GB" altLang="en-US" sz="2400">
                  <a:latin typeface="Arial" panose="020B0604020202020204" pitchFamily="34" charset="0"/>
                </a:rPr>
                <a:t> </a:t>
              </a:r>
            </a:p>
          </p:txBody>
        </p:sp>
        <p:graphicFrame>
          <p:nvGraphicFramePr>
            <p:cNvPr id="25611" name="Object 20">
              <a:extLst>
                <a:ext uri="{FF2B5EF4-FFF2-40B4-BE49-F238E27FC236}">
                  <a16:creationId xmlns:a16="http://schemas.microsoft.com/office/drawing/2014/main" id="{3DFA97AB-6259-03DC-7612-7B667BBC1C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" y="3539"/>
            <a:ext cx="3608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0" imgH="0" progId="Equation.3">
                    <p:embed/>
                  </p:oleObj>
                </mc:Choice>
                <mc:Fallback>
                  <p:oleObj name="Equation" r:id="rId7" imgW="0" imgH="0" progId="Equation.3">
                    <p:embed/>
                    <p:pic>
                      <p:nvPicPr>
                        <p:cNvPr id="25611" name="Object 20">
                          <a:extLst>
                            <a:ext uri="{FF2B5EF4-FFF2-40B4-BE49-F238E27FC236}">
                              <a16:creationId xmlns:a16="http://schemas.microsoft.com/office/drawing/2014/main" id="{3DFA97AB-6259-03DC-7612-7B667BBC1C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" y="3539"/>
                          <a:ext cx="3608" cy="4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9" name="Rectangle 21">
            <a:extLst>
              <a:ext uri="{FF2B5EF4-FFF2-40B4-BE49-F238E27FC236}">
                <a16:creationId xmlns:a16="http://schemas.microsoft.com/office/drawing/2014/main" id="{35CB443A-D9EE-80FA-34F2-E9FBFDFA9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178175"/>
            <a:ext cx="8839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6" descr="SimpleBirth">
            <a:extLst>
              <a:ext uri="{FF2B5EF4-FFF2-40B4-BE49-F238E27FC236}">
                <a16:creationId xmlns:a16="http://schemas.microsoft.com/office/drawing/2014/main" id="{3A51962F-FF18-0BC3-9FFA-8D37FC3F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219200"/>
            <a:ext cx="5638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AEC69510-8880-33ED-A15D-CBC0583F4836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Simple Birth Model</a:t>
            </a:r>
          </a:p>
        </p:txBody>
      </p:sp>
      <p:sp>
        <p:nvSpPr>
          <p:cNvPr id="27651" name="Rectangle 15">
            <a:extLst>
              <a:ext uri="{FF2B5EF4-FFF2-40B4-BE49-F238E27FC236}">
                <a16:creationId xmlns:a16="http://schemas.microsoft.com/office/drawing/2014/main" id="{CA8F5328-0488-F169-CC36-7B00AFA0C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14600"/>
            <a:ext cx="3581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 </a:t>
            </a:r>
            <a:r>
              <a:rPr lang="en-US" altLang="en-US" sz="2400" b="1">
                <a:solidFill>
                  <a:srgbClr val="FF0000"/>
                </a:solidFill>
              </a:rPr>
              <a:t>R</a:t>
            </a:r>
            <a:r>
              <a:rPr lang="en-US" altLang="en-US" sz="2400" b="1">
                <a:solidFill>
                  <a:schemeClr val="hlink"/>
                </a:solidFill>
              </a:rPr>
              <a:t>e</a:t>
            </a:r>
            <a:r>
              <a:rPr lang="en-US" altLang="en-US" sz="2400" b="1">
                <a:solidFill>
                  <a:srgbClr val="66FF66"/>
                </a:solidFill>
              </a:rPr>
              <a:t>a</a:t>
            </a:r>
            <a:r>
              <a:rPr lang="en-US" altLang="en-US" sz="2400" b="1">
                <a:solidFill>
                  <a:srgbClr val="66FFFF"/>
                </a:solidFill>
              </a:rPr>
              <a:t>l</a:t>
            </a:r>
            <a:r>
              <a:rPr lang="en-US" altLang="en-US" sz="2400" b="1">
                <a:solidFill>
                  <a:srgbClr val="6666FF"/>
                </a:solidFill>
              </a:rPr>
              <a:t>i</a:t>
            </a:r>
            <a:r>
              <a:rPr lang="en-US" altLang="en-US" sz="2400" b="1">
                <a:solidFill>
                  <a:srgbClr val="008000"/>
                </a:solidFill>
              </a:rPr>
              <a:t>s</a:t>
            </a:r>
            <a:r>
              <a:rPr lang="en-US" altLang="en-US" sz="2400" b="1">
                <a:solidFill>
                  <a:schemeClr val="accent1"/>
                </a:solidFill>
              </a:rPr>
              <a:t>a</a:t>
            </a:r>
            <a:r>
              <a:rPr lang="en-US" altLang="en-US" sz="2400" b="1">
                <a:solidFill>
                  <a:srgbClr val="800080"/>
                </a:solidFill>
              </a:rPr>
              <a:t>t</a:t>
            </a:r>
            <a:r>
              <a:rPr lang="en-US" altLang="en-US" sz="2400" b="1">
                <a:solidFill>
                  <a:srgbClr val="23166D"/>
                </a:solidFill>
              </a:rPr>
              <a:t>i</a:t>
            </a:r>
            <a:r>
              <a:rPr lang="en-US" altLang="en-US" sz="2400" b="1">
                <a:solidFill>
                  <a:srgbClr val="66FFCC"/>
                </a:solidFill>
              </a:rPr>
              <a:t>o</a:t>
            </a:r>
            <a:r>
              <a:rPr lang="en-US" altLang="en-US" sz="2400" b="1">
                <a:solidFill>
                  <a:srgbClr val="CC66FF"/>
                </a:solidFill>
              </a:rPr>
              <a:t>n</a:t>
            </a:r>
            <a:r>
              <a:rPr lang="en-US" altLang="en-US" sz="2400" b="1">
                <a:solidFill>
                  <a:schemeClr val="accent2"/>
                </a:solidFill>
              </a:rPr>
              <a:t>s</a:t>
            </a:r>
            <a:r>
              <a:rPr lang="en-US" altLang="en-US" sz="2400"/>
              <a:t> of the stochastic model fluctuate around the deterministic growth curve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The </a:t>
            </a:r>
            <a:r>
              <a:rPr lang="en-US" altLang="en-US" sz="2400" b="1"/>
              <a:t>deterministic</a:t>
            </a:r>
            <a:r>
              <a:rPr lang="en-US" altLang="en-US" sz="2400"/>
              <a:t> solution approximates the </a:t>
            </a:r>
            <a:r>
              <a:rPr lang="en-US" altLang="en-US" sz="2400" b="1"/>
              <a:t>ensemble average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SimpleBirth">
            <a:extLst>
              <a:ext uri="{FF2B5EF4-FFF2-40B4-BE49-F238E27FC236}">
                <a16:creationId xmlns:a16="http://schemas.microsoft.com/office/drawing/2014/main" id="{BF8C1395-F954-B06C-AD00-CF50EA05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47800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0CE2F48B-01AD-E0CD-6E28-C471A3D8E22F}"/>
              </a:ext>
            </a:extLst>
          </p:cNvPr>
          <p:cNvSpPr>
            <a:spLocks/>
          </p:cNvSpPr>
          <p:nvPr/>
        </p:nvSpPr>
        <p:spPr bwMode="auto">
          <a:xfrm>
            <a:off x="1752600" y="8620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Simulating a deterministic model</a:t>
            </a:r>
          </a:p>
        </p:txBody>
      </p:sp>
      <p:sp>
        <p:nvSpPr>
          <p:cNvPr id="29699" name="Rectangle 5">
            <a:extLst>
              <a:ext uri="{FF2B5EF4-FFF2-40B4-BE49-F238E27FC236}">
                <a16:creationId xmlns:a16="http://schemas.microsoft.com/office/drawing/2014/main" id="{6A7633E2-A2D4-2F9D-FB0D-490BDBDB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828801"/>
            <a:ext cx="3581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For a deterministic model we can calculate how variables change in a small time step (</a:t>
            </a:r>
            <a:r>
              <a:rPr lang="en-US" altLang="en-US" sz="2400">
                <a:sym typeface="Symbol" panose="05050102010706020507" pitchFamily="18" charset="2"/>
              </a:rPr>
              <a:t>δt)</a:t>
            </a:r>
            <a:r>
              <a:rPr lang="en-US" altLang="en-US" sz="2400"/>
              <a:t>: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 To simulate we just repeatedly step forward </a:t>
            </a:r>
            <a:r>
              <a:rPr lang="en-US" altLang="en-US" sz="2400">
                <a:sym typeface="Symbol" panose="05050102010706020507" pitchFamily="18" charset="2"/>
              </a:rPr>
              <a:t>δt updating the variables of the model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sz="2400"/>
          </a:p>
        </p:txBody>
      </p:sp>
      <p:graphicFrame>
        <p:nvGraphicFramePr>
          <p:cNvPr id="29700" name="Object 7">
            <a:extLst>
              <a:ext uri="{FF2B5EF4-FFF2-40B4-BE49-F238E27FC236}">
                <a16:creationId xmlns:a16="http://schemas.microsoft.com/office/drawing/2014/main" id="{E007E4DC-286E-3C82-76C9-3561E1D47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7688" y="3565525"/>
          <a:ext cx="3124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29700" name="Object 7">
                        <a:extLst>
                          <a:ext uri="{FF2B5EF4-FFF2-40B4-BE49-F238E27FC236}">
                            <a16:creationId xmlns:a16="http://schemas.microsoft.com/office/drawing/2014/main" id="{E007E4DC-286E-3C82-76C9-3561E1D47C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3565525"/>
                        <a:ext cx="3124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VIMC_ppt7">
  <a:themeElements>
    <a:clrScheme name="VIMC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173BA"/>
      </a:accent1>
      <a:accent2>
        <a:srgbClr val="2A3578"/>
      </a:accent2>
      <a:accent3>
        <a:srgbClr val="00ABED"/>
      </a:accent3>
      <a:accent4>
        <a:srgbClr val="A7DEF8"/>
      </a:accent4>
      <a:accent5>
        <a:srgbClr val="A91778"/>
      </a:accent5>
      <a:accent6>
        <a:srgbClr val="368272"/>
      </a:accent6>
      <a:hlink>
        <a:srgbClr val="A91778"/>
      </a:hlink>
      <a:folHlink>
        <a:srgbClr val="6F1C9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C4F4BF-3110-4CB5-A6CB-AFF5EA517E97}" vid="{7B52B56A-EB7C-4741-82B1-60F611380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VIMC-ppt-kw</Template>
  <TotalTime>1029</TotalTime>
  <Words>2160</Words>
  <Application>Microsoft Office PowerPoint</Application>
  <PresentationFormat>Widescreen</PresentationFormat>
  <Paragraphs>275</Paragraphs>
  <Slides>32</Slides>
  <Notes>32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MS Gothic</vt:lpstr>
      <vt:lpstr>American Typewriter</vt:lpstr>
      <vt:lpstr>Arial</vt:lpstr>
      <vt:lpstr>Calibri</vt:lpstr>
      <vt:lpstr>Century Gothic</vt:lpstr>
      <vt:lpstr>Symbol</vt:lpstr>
      <vt:lpstr>Times</vt:lpstr>
      <vt:lpstr>Times New Roman</vt:lpstr>
      <vt:lpstr>Wingdings</vt:lpstr>
      <vt:lpstr>VIMC_ppt7</vt:lpstr>
      <vt:lpstr>Microsoft Equation</vt:lpstr>
      <vt:lpstr>Mathematical modelling for vaccine-preventable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Impact Modelling Consortium   Annual Meeting 2018  Welcome and Consortium Update</dc:title>
  <dc:creator>Garske, Tini</dc:creator>
  <cp:lastModifiedBy>Gaythorpe, Katy</cp:lastModifiedBy>
  <cp:revision>83</cp:revision>
  <dcterms:created xsi:type="dcterms:W3CDTF">2018-03-18T15:49:19Z</dcterms:created>
  <dcterms:modified xsi:type="dcterms:W3CDTF">2024-08-29T12:52:55Z</dcterms:modified>
</cp:coreProperties>
</file>